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eg"/>
  <Override PartName="/ppt/media/image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530"/>
    <a:srgbClr val="FBAE31"/>
    <a:srgbClr val="FBA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0"/>
    <p:restoredTop sz="94668"/>
  </p:normalViewPr>
  <p:slideViewPr>
    <p:cSldViewPr>
      <p:cViewPr>
        <p:scale>
          <a:sx n="110" d="100"/>
          <a:sy n="110" d="100"/>
        </p:scale>
        <p:origin x="1656" y="4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41404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0" i="0">
                <a:solidFill>
                  <a:srgbClr val="414042"/>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414042"/>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41404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05062" y="2657514"/>
            <a:ext cx="1248410" cy="1107440"/>
          </a:xfrm>
          <a:custGeom>
            <a:avLst/>
            <a:gdLst/>
            <a:ahLst/>
            <a:cxnLst/>
            <a:rect l="l" t="t" r="r" b="b"/>
            <a:pathLst>
              <a:path w="1248410" h="1107439">
                <a:moveTo>
                  <a:pt x="622825" y="0"/>
                </a:moveTo>
                <a:lnTo>
                  <a:pt x="141076" y="481749"/>
                </a:lnTo>
                <a:lnTo>
                  <a:pt x="110230" y="514909"/>
                </a:lnTo>
                <a:lnTo>
                  <a:pt x="83492" y="548412"/>
                </a:lnTo>
                <a:lnTo>
                  <a:pt x="60725" y="582122"/>
                </a:lnTo>
                <a:lnTo>
                  <a:pt x="41797" y="615905"/>
                </a:lnTo>
                <a:lnTo>
                  <a:pt x="14913" y="683149"/>
                </a:lnTo>
                <a:lnTo>
                  <a:pt x="1762" y="749064"/>
                </a:lnTo>
                <a:lnTo>
                  <a:pt x="0" y="781187"/>
                </a:lnTo>
                <a:lnTo>
                  <a:pt x="1265" y="812574"/>
                </a:lnTo>
                <a:lnTo>
                  <a:pt x="12343" y="872598"/>
                </a:lnTo>
                <a:lnTo>
                  <a:pt x="33918" y="928058"/>
                </a:lnTo>
                <a:lnTo>
                  <a:pt x="64910" y="977876"/>
                </a:lnTo>
                <a:lnTo>
                  <a:pt x="104242" y="1020973"/>
                </a:lnTo>
                <a:lnTo>
                  <a:pt x="150834" y="1056270"/>
                </a:lnTo>
                <a:lnTo>
                  <a:pt x="203608" y="1082688"/>
                </a:lnTo>
                <a:lnTo>
                  <a:pt x="261485" y="1099149"/>
                </a:lnTo>
                <a:lnTo>
                  <a:pt x="323387" y="1104574"/>
                </a:lnTo>
                <a:lnTo>
                  <a:pt x="355509" y="1102811"/>
                </a:lnTo>
                <a:lnTo>
                  <a:pt x="421425" y="1089660"/>
                </a:lnTo>
                <a:lnTo>
                  <a:pt x="488669" y="1062777"/>
                </a:lnTo>
                <a:lnTo>
                  <a:pt x="522452" y="1043848"/>
                </a:lnTo>
                <a:lnTo>
                  <a:pt x="556162" y="1021082"/>
                </a:lnTo>
                <a:lnTo>
                  <a:pt x="589665" y="994344"/>
                </a:lnTo>
                <a:lnTo>
                  <a:pt x="622825" y="963498"/>
                </a:lnTo>
                <a:lnTo>
                  <a:pt x="656364" y="994722"/>
                </a:lnTo>
                <a:lnTo>
                  <a:pt x="690224" y="1021817"/>
                </a:lnTo>
                <a:lnTo>
                  <a:pt x="724268" y="1044917"/>
                </a:lnTo>
                <a:lnTo>
                  <a:pt x="758362" y="1064158"/>
                </a:lnTo>
                <a:lnTo>
                  <a:pt x="826163" y="1091598"/>
                </a:lnTo>
                <a:lnTo>
                  <a:pt x="892546" y="1105217"/>
                </a:lnTo>
                <a:lnTo>
                  <a:pt x="924869" y="1107180"/>
                </a:lnTo>
                <a:lnTo>
                  <a:pt x="956434" y="1106092"/>
                </a:lnTo>
                <a:lnTo>
                  <a:pt x="1016748" y="1095304"/>
                </a:lnTo>
                <a:lnTo>
                  <a:pt x="1072409" y="1073930"/>
                </a:lnTo>
                <a:lnTo>
                  <a:pt x="1122338" y="1043049"/>
                </a:lnTo>
                <a:lnTo>
                  <a:pt x="1165457" y="1003739"/>
                </a:lnTo>
                <a:lnTo>
                  <a:pt x="1200687" y="957080"/>
                </a:lnTo>
                <a:lnTo>
                  <a:pt x="1226949" y="904150"/>
                </a:lnTo>
                <a:lnTo>
                  <a:pt x="1243165" y="846028"/>
                </a:lnTo>
                <a:lnTo>
                  <a:pt x="1248257" y="783793"/>
                </a:lnTo>
                <a:lnTo>
                  <a:pt x="1246293" y="751469"/>
                </a:lnTo>
                <a:lnTo>
                  <a:pt x="1232675" y="685086"/>
                </a:lnTo>
                <a:lnTo>
                  <a:pt x="1205234" y="617286"/>
                </a:lnTo>
                <a:lnTo>
                  <a:pt x="1185994" y="583191"/>
                </a:lnTo>
                <a:lnTo>
                  <a:pt x="1162894" y="549147"/>
                </a:lnTo>
                <a:lnTo>
                  <a:pt x="1135799" y="515288"/>
                </a:lnTo>
                <a:lnTo>
                  <a:pt x="1104574" y="481749"/>
                </a:lnTo>
                <a:lnTo>
                  <a:pt x="622825" y="0"/>
                </a:lnTo>
                <a:close/>
              </a:path>
            </a:pathLst>
          </a:custGeom>
          <a:solidFill>
            <a:srgbClr val="6350A1"/>
          </a:solidFill>
        </p:spPr>
        <p:txBody>
          <a:bodyPr wrap="square" lIns="0" tIns="0" rIns="0" bIns="0" rtlCol="0"/>
          <a:lstStyle/>
          <a:p>
            <a:endParaRPr/>
          </a:p>
        </p:txBody>
      </p:sp>
      <p:sp>
        <p:nvSpPr>
          <p:cNvPr id="17" name="bg object 17"/>
          <p:cNvSpPr/>
          <p:nvPr/>
        </p:nvSpPr>
        <p:spPr>
          <a:xfrm>
            <a:off x="5029200" y="2287618"/>
            <a:ext cx="1163955" cy="1218565"/>
          </a:xfrm>
          <a:custGeom>
            <a:avLst/>
            <a:gdLst/>
            <a:ahLst/>
            <a:cxnLst/>
            <a:rect l="l" t="t" r="r" b="b"/>
            <a:pathLst>
              <a:path w="1163954" h="1218564">
                <a:moveTo>
                  <a:pt x="840005" y="0"/>
                </a:moveTo>
                <a:lnTo>
                  <a:pt x="767043" y="5146"/>
                </a:lnTo>
                <a:lnTo>
                  <a:pt x="728672" y="12909"/>
                </a:lnTo>
                <a:lnTo>
                  <a:pt x="689155" y="24359"/>
                </a:lnTo>
                <a:lnTo>
                  <a:pt x="648581" y="39665"/>
                </a:lnTo>
                <a:lnTo>
                  <a:pt x="607034" y="58997"/>
                </a:lnTo>
                <a:lnTo>
                  <a:pt x="0" y="368293"/>
                </a:lnTo>
                <a:lnTo>
                  <a:pt x="309308" y="975328"/>
                </a:lnTo>
                <a:lnTo>
                  <a:pt x="331313" y="1014911"/>
                </a:lnTo>
                <a:lnTo>
                  <a:pt x="354913" y="1050694"/>
                </a:lnTo>
                <a:lnTo>
                  <a:pt x="379937" y="1082763"/>
                </a:lnTo>
                <a:lnTo>
                  <a:pt x="406217" y="1111205"/>
                </a:lnTo>
                <a:lnTo>
                  <a:pt x="461861" y="1157553"/>
                </a:lnTo>
                <a:lnTo>
                  <a:pt x="520486" y="1190430"/>
                </a:lnTo>
                <a:lnTo>
                  <a:pt x="580733" y="1210529"/>
                </a:lnTo>
                <a:lnTo>
                  <a:pt x="641243" y="1218542"/>
                </a:lnTo>
                <a:lnTo>
                  <a:pt x="671171" y="1218233"/>
                </a:lnTo>
                <a:lnTo>
                  <a:pt x="729526" y="1209416"/>
                </a:lnTo>
                <a:lnTo>
                  <a:pt x="784745" y="1190245"/>
                </a:lnTo>
                <a:lnTo>
                  <a:pt x="835470" y="1161412"/>
                </a:lnTo>
                <a:lnTo>
                  <a:pt x="880340" y="1123610"/>
                </a:lnTo>
                <a:lnTo>
                  <a:pt x="917997" y="1077532"/>
                </a:lnTo>
                <a:lnTo>
                  <a:pt x="947081" y="1023869"/>
                </a:lnTo>
                <a:lnTo>
                  <a:pt x="966234" y="963315"/>
                </a:lnTo>
                <a:lnTo>
                  <a:pt x="974096" y="896561"/>
                </a:lnTo>
                <a:lnTo>
                  <a:pt x="973368" y="861076"/>
                </a:lnTo>
                <a:lnTo>
                  <a:pt x="961744" y="786323"/>
                </a:lnTo>
                <a:lnTo>
                  <a:pt x="950509" y="747227"/>
                </a:lnTo>
                <a:lnTo>
                  <a:pt x="935432" y="707102"/>
                </a:lnTo>
                <a:lnTo>
                  <a:pt x="916343" y="666032"/>
                </a:lnTo>
                <a:lnTo>
                  <a:pt x="956403" y="643784"/>
                </a:lnTo>
                <a:lnTo>
                  <a:pt x="992635" y="619955"/>
                </a:lnTo>
                <a:lnTo>
                  <a:pt x="1025125" y="594716"/>
                </a:lnTo>
                <a:lnTo>
                  <a:pt x="1053959" y="568236"/>
                </a:lnTo>
                <a:lnTo>
                  <a:pt x="1101007" y="512234"/>
                </a:lnTo>
                <a:lnTo>
                  <a:pt x="1134473" y="453308"/>
                </a:lnTo>
                <a:lnTo>
                  <a:pt x="1155048" y="392818"/>
                </a:lnTo>
                <a:lnTo>
                  <a:pt x="1163425" y="332123"/>
                </a:lnTo>
                <a:lnTo>
                  <a:pt x="1163255" y="302123"/>
                </a:lnTo>
                <a:lnTo>
                  <a:pt x="1154634" y="243668"/>
                </a:lnTo>
                <a:lnTo>
                  <a:pt x="1135546" y="188406"/>
                </a:lnTo>
                <a:lnTo>
                  <a:pt x="1106684" y="137696"/>
                </a:lnTo>
                <a:lnTo>
                  <a:pt x="1068741" y="92897"/>
                </a:lnTo>
                <a:lnTo>
                  <a:pt x="1022409" y="55369"/>
                </a:lnTo>
                <a:lnTo>
                  <a:pt x="968381" y="26470"/>
                </a:lnTo>
                <a:lnTo>
                  <a:pt x="907348" y="7561"/>
                </a:lnTo>
                <a:lnTo>
                  <a:pt x="874422" y="2277"/>
                </a:lnTo>
                <a:lnTo>
                  <a:pt x="840005" y="0"/>
                </a:lnTo>
                <a:close/>
              </a:path>
            </a:pathLst>
          </a:custGeom>
          <a:solidFill>
            <a:srgbClr val="F6DABD"/>
          </a:solidFill>
        </p:spPr>
        <p:txBody>
          <a:bodyPr wrap="square" lIns="0" tIns="0" rIns="0" bIns="0" rtlCol="0"/>
          <a:lstStyle/>
          <a:p>
            <a:endParaRPr/>
          </a:p>
        </p:txBody>
      </p:sp>
      <p:sp>
        <p:nvSpPr>
          <p:cNvPr id="18" name="bg object 18"/>
          <p:cNvSpPr/>
          <p:nvPr/>
        </p:nvSpPr>
        <p:spPr>
          <a:xfrm>
            <a:off x="4916612" y="1520070"/>
            <a:ext cx="1140460" cy="1137920"/>
          </a:xfrm>
          <a:custGeom>
            <a:avLst/>
            <a:gdLst/>
            <a:ahLst/>
            <a:cxnLst/>
            <a:rect l="l" t="t" r="r" b="b"/>
            <a:pathLst>
              <a:path w="1140460" h="1137920">
                <a:moveTo>
                  <a:pt x="323116" y="0"/>
                </a:moveTo>
                <a:lnTo>
                  <a:pt x="265126" y="6457"/>
                </a:lnTo>
                <a:lnTo>
                  <a:pt x="209199" y="23497"/>
                </a:lnTo>
                <a:lnTo>
                  <a:pt x="156841" y="50881"/>
                </a:lnTo>
                <a:lnTo>
                  <a:pt x="109559" y="88370"/>
                </a:lnTo>
                <a:lnTo>
                  <a:pt x="68859" y="135727"/>
                </a:lnTo>
                <a:lnTo>
                  <a:pt x="36248" y="192711"/>
                </a:lnTo>
                <a:lnTo>
                  <a:pt x="13234" y="259085"/>
                </a:lnTo>
                <a:lnTo>
                  <a:pt x="1321" y="334610"/>
                </a:lnTo>
                <a:lnTo>
                  <a:pt x="0" y="375730"/>
                </a:lnTo>
                <a:lnTo>
                  <a:pt x="2018" y="419047"/>
                </a:lnTo>
                <a:lnTo>
                  <a:pt x="7566" y="464534"/>
                </a:lnTo>
                <a:lnTo>
                  <a:pt x="114145" y="1137443"/>
                </a:lnTo>
                <a:lnTo>
                  <a:pt x="787054" y="1030865"/>
                </a:lnTo>
                <a:lnTo>
                  <a:pt x="831500" y="1022168"/>
                </a:lnTo>
                <a:lnTo>
                  <a:pt x="872825" y="1010781"/>
                </a:lnTo>
                <a:lnTo>
                  <a:pt x="911058" y="996891"/>
                </a:lnTo>
                <a:lnTo>
                  <a:pt x="946228" y="980686"/>
                </a:lnTo>
                <a:lnTo>
                  <a:pt x="1007503" y="942087"/>
                </a:lnTo>
                <a:lnTo>
                  <a:pt x="1056887" y="896490"/>
                </a:lnTo>
                <a:lnTo>
                  <a:pt x="1094619" y="845403"/>
                </a:lnTo>
                <a:lnTo>
                  <a:pt x="1120938" y="790331"/>
                </a:lnTo>
                <a:lnTo>
                  <a:pt x="1136083" y="732781"/>
                </a:lnTo>
                <a:lnTo>
                  <a:pt x="1140292" y="674261"/>
                </a:lnTo>
                <a:lnTo>
                  <a:pt x="1138370" y="645108"/>
                </a:lnTo>
                <a:lnTo>
                  <a:pt x="1126622" y="587956"/>
                </a:lnTo>
                <a:lnTo>
                  <a:pt x="1104536" y="533600"/>
                </a:lnTo>
                <a:lnTo>
                  <a:pt x="1072348" y="483547"/>
                </a:lnTo>
                <a:lnTo>
                  <a:pt x="1030299" y="439303"/>
                </a:lnTo>
                <a:lnTo>
                  <a:pt x="978626" y="402375"/>
                </a:lnTo>
                <a:lnTo>
                  <a:pt x="917569" y="374269"/>
                </a:lnTo>
                <a:lnTo>
                  <a:pt x="847366" y="356493"/>
                </a:lnTo>
                <a:lnTo>
                  <a:pt x="808909" y="351949"/>
                </a:lnTo>
                <a:lnTo>
                  <a:pt x="768255" y="350553"/>
                </a:lnTo>
                <a:lnTo>
                  <a:pt x="725434" y="352492"/>
                </a:lnTo>
                <a:lnTo>
                  <a:pt x="680476" y="357955"/>
                </a:lnTo>
                <a:lnTo>
                  <a:pt x="671695" y="312981"/>
                </a:lnTo>
                <a:lnTo>
                  <a:pt x="660228" y="271160"/>
                </a:lnTo>
                <a:lnTo>
                  <a:pt x="646263" y="232462"/>
                </a:lnTo>
                <a:lnTo>
                  <a:pt x="629989" y="196856"/>
                </a:lnTo>
                <a:lnTo>
                  <a:pt x="591265" y="134806"/>
                </a:lnTo>
                <a:lnTo>
                  <a:pt x="545564" y="84770"/>
                </a:lnTo>
                <a:lnTo>
                  <a:pt x="494392" y="46510"/>
                </a:lnTo>
                <a:lnTo>
                  <a:pt x="439255" y="19788"/>
                </a:lnTo>
                <a:lnTo>
                  <a:pt x="381661" y="4364"/>
                </a:lnTo>
                <a:lnTo>
                  <a:pt x="352413" y="814"/>
                </a:lnTo>
                <a:lnTo>
                  <a:pt x="323116" y="0"/>
                </a:lnTo>
                <a:close/>
              </a:path>
            </a:pathLst>
          </a:custGeom>
          <a:solidFill>
            <a:srgbClr val="EF8F80"/>
          </a:solidFill>
        </p:spPr>
        <p:txBody>
          <a:bodyPr wrap="square" lIns="0" tIns="0" rIns="0" bIns="0" rtlCol="0"/>
          <a:lstStyle/>
          <a:p>
            <a:endParaRPr/>
          </a:p>
        </p:txBody>
      </p:sp>
      <p:sp>
        <p:nvSpPr>
          <p:cNvPr id="19" name="bg object 19"/>
          <p:cNvSpPr/>
          <p:nvPr/>
        </p:nvSpPr>
        <p:spPr>
          <a:xfrm>
            <a:off x="4002852" y="1524788"/>
            <a:ext cx="1144905" cy="1132840"/>
          </a:xfrm>
          <a:custGeom>
            <a:avLst/>
            <a:gdLst/>
            <a:ahLst/>
            <a:cxnLst/>
            <a:rect l="l" t="t" r="r" b="b"/>
            <a:pathLst>
              <a:path w="1144904" h="1132839">
                <a:moveTo>
                  <a:pt x="821137" y="0"/>
                </a:moveTo>
                <a:lnTo>
                  <a:pt x="762617" y="4208"/>
                </a:lnTo>
                <a:lnTo>
                  <a:pt x="705067" y="19353"/>
                </a:lnTo>
                <a:lnTo>
                  <a:pt x="649995" y="45672"/>
                </a:lnTo>
                <a:lnTo>
                  <a:pt x="598908" y="83404"/>
                </a:lnTo>
                <a:lnTo>
                  <a:pt x="553311" y="132788"/>
                </a:lnTo>
                <a:lnTo>
                  <a:pt x="514712" y="194063"/>
                </a:lnTo>
                <a:lnTo>
                  <a:pt x="498507" y="229233"/>
                </a:lnTo>
                <a:lnTo>
                  <a:pt x="484617" y="267466"/>
                </a:lnTo>
                <a:lnTo>
                  <a:pt x="473230" y="308791"/>
                </a:lnTo>
                <a:lnTo>
                  <a:pt x="464534" y="353237"/>
                </a:lnTo>
                <a:lnTo>
                  <a:pt x="419047" y="347690"/>
                </a:lnTo>
                <a:lnTo>
                  <a:pt x="375730" y="345672"/>
                </a:lnTo>
                <a:lnTo>
                  <a:pt x="334610" y="346995"/>
                </a:lnTo>
                <a:lnTo>
                  <a:pt x="295719" y="351470"/>
                </a:lnTo>
                <a:lnTo>
                  <a:pt x="224739" y="369123"/>
                </a:lnTo>
                <a:lnTo>
                  <a:pt x="163030" y="397124"/>
                </a:lnTo>
                <a:lnTo>
                  <a:pt x="110830" y="433968"/>
                </a:lnTo>
                <a:lnTo>
                  <a:pt x="68377" y="478148"/>
                </a:lnTo>
                <a:lnTo>
                  <a:pt x="35911" y="528156"/>
                </a:lnTo>
                <a:lnTo>
                  <a:pt x="13669" y="582487"/>
                </a:lnTo>
                <a:lnTo>
                  <a:pt x="1890" y="639633"/>
                </a:lnTo>
                <a:lnTo>
                  <a:pt x="0" y="668791"/>
                </a:lnTo>
                <a:lnTo>
                  <a:pt x="814" y="698088"/>
                </a:lnTo>
                <a:lnTo>
                  <a:pt x="10678" y="756345"/>
                </a:lnTo>
                <a:lnTo>
                  <a:pt x="31722" y="812898"/>
                </a:lnTo>
                <a:lnTo>
                  <a:pt x="64183" y="866240"/>
                </a:lnTo>
                <a:lnTo>
                  <a:pt x="108301" y="914865"/>
                </a:lnTo>
                <a:lnTo>
                  <a:pt x="164314" y="957265"/>
                </a:lnTo>
                <a:lnTo>
                  <a:pt x="232462" y="991934"/>
                </a:lnTo>
                <a:lnTo>
                  <a:pt x="271160" y="1005899"/>
                </a:lnTo>
                <a:lnTo>
                  <a:pt x="312981" y="1017366"/>
                </a:lnTo>
                <a:lnTo>
                  <a:pt x="357955" y="1026147"/>
                </a:lnTo>
                <a:lnTo>
                  <a:pt x="1030865" y="1132725"/>
                </a:lnTo>
                <a:lnTo>
                  <a:pt x="1137443" y="459815"/>
                </a:lnTo>
                <a:lnTo>
                  <a:pt x="1142906" y="414857"/>
                </a:lnTo>
                <a:lnTo>
                  <a:pt x="1144845" y="372036"/>
                </a:lnTo>
                <a:lnTo>
                  <a:pt x="1143449" y="331382"/>
                </a:lnTo>
                <a:lnTo>
                  <a:pt x="1138905" y="292925"/>
                </a:lnTo>
                <a:lnTo>
                  <a:pt x="1121129" y="222722"/>
                </a:lnTo>
                <a:lnTo>
                  <a:pt x="1093023" y="161665"/>
                </a:lnTo>
                <a:lnTo>
                  <a:pt x="1056095" y="109992"/>
                </a:lnTo>
                <a:lnTo>
                  <a:pt x="1011851" y="67943"/>
                </a:lnTo>
                <a:lnTo>
                  <a:pt x="961798" y="35756"/>
                </a:lnTo>
                <a:lnTo>
                  <a:pt x="907442" y="13669"/>
                </a:lnTo>
                <a:lnTo>
                  <a:pt x="850291" y="1921"/>
                </a:lnTo>
                <a:lnTo>
                  <a:pt x="821137" y="0"/>
                </a:lnTo>
                <a:close/>
              </a:path>
            </a:pathLst>
          </a:custGeom>
          <a:solidFill>
            <a:srgbClr val="DD617D"/>
          </a:solidFill>
        </p:spPr>
        <p:txBody>
          <a:bodyPr wrap="square" lIns="0" tIns="0" rIns="0" bIns="0" rtlCol="0"/>
          <a:lstStyle/>
          <a:p>
            <a:endParaRPr/>
          </a:p>
        </p:txBody>
      </p:sp>
      <p:sp>
        <p:nvSpPr>
          <p:cNvPr id="20" name="bg object 20"/>
          <p:cNvSpPr/>
          <p:nvPr/>
        </p:nvSpPr>
        <p:spPr>
          <a:xfrm>
            <a:off x="3869646" y="2287660"/>
            <a:ext cx="1160145" cy="1221740"/>
          </a:xfrm>
          <a:custGeom>
            <a:avLst/>
            <a:gdLst/>
            <a:ahLst/>
            <a:cxnLst/>
            <a:rect l="l" t="t" r="r" b="b"/>
            <a:pathLst>
              <a:path w="1160145" h="1221739">
                <a:moveTo>
                  <a:pt x="321988" y="0"/>
                </a:moveTo>
                <a:lnTo>
                  <a:pt x="255234" y="7861"/>
                </a:lnTo>
                <a:lnTo>
                  <a:pt x="194679" y="27013"/>
                </a:lnTo>
                <a:lnTo>
                  <a:pt x="141015" y="56096"/>
                </a:lnTo>
                <a:lnTo>
                  <a:pt x="94936" y="93753"/>
                </a:lnTo>
                <a:lnTo>
                  <a:pt x="57133" y="138622"/>
                </a:lnTo>
                <a:lnTo>
                  <a:pt x="28299" y="189346"/>
                </a:lnTo>
                <a:lnTo>
                  <a:pt x="9127" y="244565"/>
                </a:lnTo>
                <a:lnTo>
                  <a:pt x="309" y="302919"/>
                </a:lnTo>
                <a:lnTo>
                  <a:pt x="0" y="332848"/>
                </a:lnTo>
                <a:lnTo>
                  <a:pt x="2538" y="363050"/>
                </a:lnTo>
                <a:lnTo>
                  <a:pt x="16507" y="423599"/>
                </a:lnTo>
                <a:lnTo>
                  <a:pt x="42907" y="483205"/>
                </a:lnTo>
                <a:lnTo>
                  <a:pt x="82432" y="540511"/>
                </a:lnTo>
                <a:lnTo>
                  <a:pt x="135775" y="594156"/>
                </a:lnTo>
                <a:lnTo>
                  <a:pt x="167844" y="619182"/>
                </a:lnTo>
                <a:lnTo>
                  <a:pt x="203627" y="642782"/>
                </a:lnTo>
                <a:lnTo>
                  <a:pt x="243210" y="664788"/>
                </a:lnTo>
                <a:lnTo>
                  <a:pt x="223879" y="706335"/>
                </a:lnTo>
                <a:lnTo>
                  <a:pt x="208573" y="746909"/>
                </a:lnTo>
                <a:lnTo>
                  <a:pt x="197124" y="786426"/>
                </a:lnTo>
                <a:lnTo>
                  <a:pt x="189362" y="824797"/>
                </a:lnTo>
                <a:lnTo>
                  <a:pt x="184217" y="897758"/>
                </a:lnTo>
                <a:lnTo>
                  <a:pt x="186494" y="932175"/>
                </a:lnTo>
                <a:lnTo>
                  <a:pt x="199900" y="996449"/>
                </a:lnTo>
                <a:lnTo>
                  <a:pt x="223974" y="1054065"/>
                </a:lnTo>
                <a:lnTo>
                  <a:pt x="257358" y="1104330"/>
                </a:lnTo>
                <a:lnTo>
                  <a:pt x="298691" y="1146554"/>
                </a:lnTo>
                <a:lnTo>
                  <a:pt x="346615" y="1180042"/>
                </a:lnTo>
                <a:lnTo>
                  <a:pt x="399770" y="1204102"/>
                </a:lnTo>
                <a:lnTo>
                  <a:pt x="456798" y="1218042"/>
                </a:lnTo>
                <a:lnTo>
                  <a:pt x="516338" y="1221170"/>
                </a:lnTo>
                <a:lnTo>
                  <a:pt x="546627" y="1218462"/>
                </a:lnTo>
                <a:lnTo>
                  <a:pt x="607389" y="1204072"/>
                </a:lnTo>
                <a:lnTo>
                  <a:pt x="667266" y="1177137"/>
                </a:lnTo>
                <a:lnTo>
                  <a:pt x="724899" y="1136966"/>
                </a:lnTo>
                <a:lnTo>
                  <a:pt x="778929" y="1082866"/>
                </a:lnTo>
                <a:lnTo>
                  <a:pt x="804168" y="1050376"/>
                </a:lnTo>
                <a:lnTo>
                  <a:pt x="827997" y="1014144"/>
                </a:lnTo>
                <a:lnTo>
                  <a:pt x="850245" y="974084"/>
                </a:lnTo>
                <a:lnTo>
                  <a:pt x="1159553" y="367049"/>
                </a:lnTo>
                <a:lnTo>
                  <a:pt x="552519" y="57754"/>
                </a:lnTo>
                <a:lnTo>
                  <a:pt x="511449" y="38664"/>
                </a:lnTo>
                <a:lnTo>
                  <a:pt x="471323" y="23587"/>
                </a:lnTo>
                <a:lnTo>
                  <a:pt x="432228" y="12352"/>
                </a:lnTo>
                <a:lnTo>
                  <a:pt x="394249" y="4788"/>
                </a:lnTo>
                <a:lnTo>
                  <a:pt x="357474" y="728"/>
                </a:lnTo>
                <a:lnTo>
                  <a:pt x="321988" y="0"/>
                </a:lnTo>
                <a:close/>
              </a:path>
            </a:pathLst>
          </a:custGeom>
          <a:solidFill>
            <a:srgbClr val="A23393"/>
          </a:solidFill>
        </p:spPr>
        <p:txBody>
          <a:bodyPr wrap="square" lIns="0" tIns="0" rIns="0" bIns="0" rtlCol="0"/>
          <a:lstStyle/>
          <a:p>
            <a:endParaRPr/>
          </a:p>
        </p:txBody>
      </p:sp>
      <p:sp>
        <p:nvSpPr>
          <p:cNvPr id="21" name="bg object 21"/>
          <p:cNvSpPr/>
          <p:nvPr/>
        </p:nvSpPr>
        <p:spPr>
          <a:xfrm>
            <a:off x="4027932" y="1605635"/>
            <a:ext cx="2002789" cy="1910714"/>
          </a:xfrm>
          <a:custGeom>
            <a:avLst/>
            <a:gdLst/>
            <a:ahLst/>
            <a:cxnLst/>
            <a:rect l="l" t="t" r="r" b="b"/>
            <a:pathLst>
              <a:path w="2002789" h="1910714">
                <a:moveTo>
                  <a:pt x="1001268" y="1059053"/>
                </a:moveTo>
                <a:lnTo>
                  <a:pt x="1000150" y="1057935"/>
                </a:lnTo>
                <a:lnTo>
                  <a:pt x="998740" y="1057224"/>
                </a:lnTo>
                <a:lnTo>
                  <a:pt x="517347" y="1538630"/>
                </a:lnTo>
                <a:lnTo>
                  <a:pt x="474814" y="1585798"/>
                </a:lnTo>
                <a:lnTo>
                  <a:pt x="440474" y="1633512"/>
                </a:lnTo>
                <a:lnTo>
                  <a:pt x="413918" y="1681429"/>
                </a:lnTo>
                <a:lnTo>
                  <a:pt x="394754" y="1729130"/>
                </a:lnTo>
                <a:lnTo>
                  <a:pt x="382600" y="1776260"/>
                </a:lnTo>
                <a:lnTo>
                  <a:pt x="377050" y="1822424"/>
                </a:lnTo>
                <a:lnTo>
                  <a:pt x="377710" y="1867242"/>
                </a:lnTo>
                <a:lnTo>
                  <a:pt x="384200" y="1910334"/>
                </a:lnTo>
                <a:lnTo>
                  <a:pt x="426542" y="1902231"/>
                </a:lnTo>
                <a:lnTo>
                  <a:pt x="468718" y="1888185"/>
                </a:lnTo>
                <a:lnTo>
                  <a:pt x="510235" y="1867941"/>
                </a:lnTo>
                <a:lnTo>
                  <a:pt x="550659" y="1841296"/>
                </a:lnTo>
                <a:lnTo>
                  <a:pt x="589534" y="1807984"/>
                </a:lnTo>
                <a:lnTo>
                  <a:pt x="626376" y="1767763"/>
                </a:lnTo>
                <a:lnTo>
                  <a:pt x="660755" y="1720405"/>
                </a:lnTo>
                <a:lnTo>
                  <a:pt x="692188" y="1665655"/>
                </a:lnTo>
                <a:lnTo>
                  <a:pt x="1001268" y="1059053"/>
                </a:lnTo>
                <a:close/>
              </a:path>
              <a:path w="2002789" h="1910714">
                <a:moveTo>
                  <a:pt x="1631162" y="1822424"/>
                </a:moveTo>
                <a:lnTo>
                  <a:pt x="1625612" y="1776260"/>
                </a:lnTo>
                <a:lnTo>
                  <a:pt x="1613458" y="1729130"/>
                </a:lnTo>
                <a:lnTo>
                  <a:pt x="1594294" y="1681429"/>
                </a:lnTo>
                <a:lnTo>
                  <a:pt x="1567738" y="1633512"/>
                </a:lnTo>
                <a:lnTo>
                  <a:pt x="1533398" y="1585798"/>
                </a:lnTo>
                <a:lnTo>
                  <a:pt x="1490865" y="1538630"/>
                </a:lnTo>
                <a:lnTo>
                  <a:pt x="1009472" y="1057224"/>
                </a:lnTo>
                <a:lnTo>
                  <a:pt x="1008062" y="1057935"/>
                </a:lnTo>
                <a:lnTo>
                  <a:pt x="1006944" y="1059053"/>
                </a:lnTo>
                <a:lnTo>
                  <a:pt x="1316024" y="1665655"/>
                </a:lnTo>
                <a:lnTo>
                  <a:pt x="1347470" y="1720405"/>
                </a:lnTo>
                <a:lnTo>
                  <a:pt x="1381836" y="1767763"/>
                </a:lnTo>
                <a:lnTo>
                  <a:pt x="1418678" y="1807984"/>
                </a:lnTo>
                <a:lnTo>
                  <a:pt x="1457553" y="1841296"/>
                </a:lnTo>
                <a:lnTo>
                  <a:pt x="1497977" y="1867941"/>
                </a:lnTo>
                <a:lnTo>
                  <a:pt x="1539506" y="1888185"/>
                </a:lnTo>
                <a:lnTo>
                  <a:pt x="1581670" y="1902231"/>
                </a:lnTo>
                <a:lnTo>
                  <a:pt x="1624012" y="1910334"/>
                </a:lnTo>
                <a:lnTo>
                  <a:pt x="1630502" y="1867242"/>
                </a:lnTo>
                <a:lnTo>
                  <a:pt x="1631162" y="1822424"/>
                </a:lnTo>
                <a:close/>
              </a:path>
              <a:path w="2002789" h="1910714">
                <a:moveTo>
                  <a:pt x="2002523" y="727849"/>
                </a:moveTo>
                <a:lnTo>
                  <a:pt x="1963534" y="708367"/>
                </a:lnTo>
                <a:lnTo>
                  <a:pt x="1921116" y="693877"/>
                </a:lnTo>
                <a:lnTo>
                  <a:pt x="1875497" y="684898"/>
                </a:lnTo>
                <a:lnTo>
                  <a:pt x="1826920" y="681888"/>
                </a:lnTo>
                <a:lnTo>
                  <a:pt x="1775625" y="685368"/>
                </a:lnTo>
                <a:lnTo>
                  <a:pt x="1721866" y="695820"/>
                </a:lnTo>
                <a:lnTo>
                  <a:pt x="1665859" y="713740"/>
                </a:lnTo>
                <a:lnTo>
                  <a:pt x="1607870" y="739609"/>
                </a:lnTo>
                <a:lnTo>
                  <a:pt x="1003503" y="1047559"/>
                </a:lnTo>
                <a:lnTo>
                  <a:pt x="1109408" y="378968"/>
                </a:lnTo>
                <a:lnTo>
                  <a:pt x="1116088" y="315823"/>
                </a:lnTo>
                <a:lnTo>
                  <a:pt x="1115822" y="257022"/>
                </a:lnTo>
                <a:lnTo>
                  <a:pt x="1109141" y="202666"/>
                </a:lnTo>
                <a:lnTo>
                  <a:pt x="1096606" y="152806"/>
                </a:lnTo>
                <a:lnTo>
                  <a:pt x="1078738" y="107543"/>
                </a:lnTo>
                <a:lnTo>
                  <a:pt x="1056093" y="66929"/>
                </a:lnTo>
                <a:lnTo>
                  <a:pt x="1029220" y="31051"/>
                </a:lnTo>
                <a:lnTo>
                  <a:pt x="998651" y="0"/>
                </a:lnTo>
                <a:lnTo>
                  <a:pt x="969149" y="31457"/>
                </a:lnTo>
                <a:lnTo>
                  <a:pt x="943292" y="67602"/>
                </a:lnTo>
                <a:lnTo>
                  <a:pt x="921588" y="108381"/>
                </a:lnTo>
                <a:lnTo>
                  <a:pt x="904544" y="153708"/>
                </a:lnTo>
                <a:lnTo>
                  <a:pt x="892683" y="203504"/>
                </a:lnTo>
                <a:lnTo>
                  <a:pt x="886510" y="257695"/>
                </a:lnTo>
                <a:lnTo>
                  <a:pt x="886536" y="316204"/>
                </a:lnTo>
                <a:lnTo>
                  <a:pt x="893292" y="378968"/>
                </a:lnTo>
                <a:lnTo>
                  <a:pt x="999197" y="1047661"/>
                </a:lnTo>
                <a:lnTo>
                  <a:pt x="394652" y="739609"/>
                </a:lnTo>
                <a:lnTo>
                  <a:pt x="336664" y="713740"/>
                </a:lnTo>
                <a:lnTo>
                  <a:pt x="280657" y="695820"/>
                </a:lnTo>
                <a:lnTo>
                  <a:pt x="226898" y="685368"/>
                </a:lnTo>
                <a:lnTo>
                  <a:pt x="175602" y="681888"/>
                </a:lnTo>
                <a:lnTo>
                  <a:pt x="127025" y="684898"/>
                </a:lnTo>
                <a:lnTo>
                  <a:pt x="81407" y="693877"/>
                </a:lnTo>
                <a:lnTo>
                  <a:pt x="38989" y="708367"/>
                </a:lnTo>
                <a:lnTo>
                  <a:pt x="0" y="727849"/>
                </a:lnTo>
                <a:lnTo>
                  <a:pt x="20802" y="765619"/>
                </a:lnTo>
                <a:lnTo>
                  <a:pt x="47193" y="801382"/>
                </a:lnTo>
                <a:lnTo>
                  <a:pt x="79260" y="834618"/>
                </a:lnTo>
                <a:lnTo>
                  <a:pt x="117106" y="864831"/>
                </a:lnTo>
                <a:lnTo>
                  <a:pt x="160794" y="891501"/>
                </a:lnTo>
                <a:lnTo>
                  <a:pt x="210439" y="914120"/>
                </a:lnTo>
                <a:lnTo>
                  <a:pt x="266103" y="932180"/>
                </a:lnTo>
                <a:lnTo>
                  <a:pt x="327875" y="945159"/>
                </a:lnTo>
                <a:lnTo>
                  <a:pt x="1000302" y="1051661"/>
                </a:lnTo>
                <a:lnTo>
                  <a:pt x="1000379" y="1051496"/>
                </a:lnTo>
                <a:lnTo>
                  <a:pt x="1001356" y="1051648"/>
                </a:lnTo>
                <a:lnTo>
                  <a:pt x="1002144" y="1051521"/>
                </a:lnTo>
                <a:lnTo>
                  <a:pt x="1002220" y="1051661"/>
                </a:lnTo>
                <a:lnTo>
                  <a:pt x="1674647" y="945159"/>
                </a:lnTo>
                <a:lnTo>
                  <a:pt x="1736420" y="932180"/>
                </a:lnTo>
                <a:lnTo>
                  <a:pt x="1792084" y="914120"/>
                </a:lnTo>
                <a:lnTo>
                  <a:pt x="1841728" y="891501"/>
                </a:lnTo>
                <a:lnTo>
                  <a:pt x="1885416" y="864831"/>
                </a:lnTo>
                <a:lnTo>
                  <a:pt x="1923262" y="834618"/>
                </a:lnTo>
                <a:lnTo>
                  <a:pt x="1955330" y="801382"/>
                </a:lnTo>
                <a:lnTo>
                  <a:pt x="1981720" y="765619"/>
                </a:lnTo>
                <a:lnTo>
                  <a:pt x="2002523" y="727849"/>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1087"/>
            <a:ext cx="10058400" cy="5812155"/>
          </a:xfrm>
          <a:custGeom>
            <a:avLst/>
            <a:gdLst/>
            <a:ahLst/>
            <a:cxnLst/>
            <a:rect l="l" t="t" r="r" b="b"/>
            <a:pathLst>
              <a:path w="10058400" h="5812155">
                <a:moveTo>
                  <a:pt x="0" y="5811735"/>
                </a:moveTo>
                <a:lnTo>
                  <a:pt x="10058400" y="5811735"/>
                </a:lnTo>
                <a:lnTo>
                  <a:pt x="10058400" y="0"/>
                </a:lnTo>
                <a:lnTo>
                  <a:pt x="0" y="0"/>
                </a:lnTo>
                <a:lnTo>
                  <a:pt x="0" y="5811735"/>
                </a:lnTo>
                <a:close/>
              </a:path>
            </a:pathLst>
          </a:custGeom>
          <a:solidFill>
            <a:srgbClr val="FFDA6D">
              <a:alpha val="89999"/>
            </a:srgbClr>
          </a:solidFill>
        </p:spPr>
        <p:txBody>
          <a:bodyPr wrap="square" lIns="0" tIns="0" rIns="0" bIns="0" rtlCol="0"/>
          <a:lstStyle/>
          <a:p>
            <a:endParaRPr/>
          </a:p>
        </p:txBody>
      </p:sp>
      <p:sp>
        <p:nvSpPr>
          <p:cNvPr id="17" name="bg object 17"/>
          <p:cNvSpPr/>
          <p:nvPr/>
        </p:nvSpPr>
        <p:spPr>
          <a:xfrm>
            <a:off x="4260198" y="1562100"/>
            <a:ext cx="5798820" cy="6210300"/>
          </a:xfrm>
          <a:custGeom>
            <a:avLst/>
            <a:gdLst/>
            <a:ahLst/>
            <a:cxnLst/>
            <a:rect l="l" t="t" r="r" b="b"/>
            <a:pathLst>
              <a:path w="5798820" h="6210300">
                <a:moveTo>
                  <a:pt x="3413790" y="3327400"/>
                </a:moveTo>
                <a:lnTo>
                  <a:pt x="3413295" y="3340100"/>
                </a:lnTo>
                <a:lnTo>
                  <a:pt x="3401877" y="3340100"/>
                </a:lnTo>
                <a:lnTo>
                  <a:pt x="2499517" y="5105400"/>
                </a:lnTo>
                <a:lnTo>
                  <a:pt x="2471020" y="5156200"/>
                </a:lnTo>
                <a:lnTo>
                  <a:pt x="2441547" y="5207000"/>
                </a:lnTo>
                <a:lnTo>
                  <a:pt x="2411143" y="5257800"/>
                </a:lnTo>
                <a:lnTo>
                  <a:pt x="2379850" y="5308600"/>
                </a:lnTo>
                <a:lnTo>
                  <a:pt x="2347715" y="5346700"/>
                </a:lnTo>
                <a:lnTo>
                  <a:pt x="2314779" y="5397500"/>
                </a:lnTo>
                <a:lnTo>
                  <a:pt x="2281089" y="5435600"/>
                </a:lnTo>
                <a:lnTo>
                  <a:pt x="2246687" y="5473700"/>
                </a:lnTo>
                <a:lnTo>
                  <a:pt x="2211619" y="5511800"/>
                </a:lnTo>
                <a:lnTo>
                  <a:pt x="2175927" y="5549900"/>
                </a:lnTo>
                <a:lnTo>
                  <a:pt x="2139656" y="5575300"/>
                </a:lnTo>
                <a:lnTo>
                  <a:pt x="2102851" y="5613400"/>
                </a:lnTo>
                <a:lnTo>
                  <a:pt x="2065555" y="5638800"/>
                </a:lnTo>
                <a:lnTo>
                  <a:pt x="1989669" y="5689600"/>
                </a:lnTo>
                <a:lnTo>
                  <a:pt x="1951166" y="5702300"/>
                </a:lnTo>
                <a:lnTo>
                  <a:pt x="1912349" y="5727700"/>
                </a:lnTo>
                <a:lnTo>
                  <a:pt x="1873262" y="5740400"/>
                </a:lnTo>
                <a:lnTo>
                  <a:pt x="1833949" y="5765800"/>
                </a:lnTo>
                <a:lnTo>
                  <a:pt x="1675320" y="5816600"/>
                </a:lnTo>
                <a:lnTo>
                  <a:pt x="1635540" y="5816600"/>
                </a:lnTo>
                <a:lnTo>
                  <a:pt x="1595798" y="5829300"/>
                </a:lnTo>
                <a:lnTo>
                  <a:pt x="1591454" y="5829300"/>
                </a:lnTo>
                <a:lnTo>
                  <a:pt x="1599952" y="5854700"/>
                </a:lnTo>
                <a:lnTo>
                  <a:pt x="1609917" y="5892800"/>
                </a:lnTo>
                <a:lnTo>
                  <a:pt x="1621318" y="5930900"/>
                </a:lnTo>
                <a:lnTo>
                  <a:pt x="1634123" y="5969000"/>
                </a:lnTo>
                <a:lnTo>
                  <a:pt x="1648300" y="6007100"/>
                </a:lnTo>
                <a:lnTo>
                  <a:pt x="1663816" y="6045200"/>
                </a:lnTo>
                <a:lnTo>
                  <a:pt x="1680640" y="6070600"/>
                </a:lnTo>
                <a:lnTo>
                  <a:pt x="1698740" y="6108700"/>
                </a:lnTo>
                <a:lnTo>
                  <a:pt x="1718083" y="6134100"/>
                </a:lnTo>
                <a:lnTo>
                  <a:pt x="1738639" y="6172200"/>
                </a:lnTo>
                <a:lnTo>
                  <a:pt x="1760374" y="6197600"/>
                </a:lnTo>
                <a:lnTo>
                  <a:pt x="1774542" y="6210300"/>
                </a:lnTo>
                <a:lnTo>
                  <a:pt x="3338756" y="6210300"/>
                </a:lnTo>
                <a:lnTo>
                  <a:pt x="3356870" y="6197600"/>
                </a:lnTo>
                <a:lnTo>
                  <a:pt x="3398829" y="6159500"/>
                </a:lnTo>
                <a:lnTo>
                  <a:pt x="5083183" y="6159500"/>
                </a:lnTo>
                <a:lnTo>
                  <a:pt x="5093361" y="6146800"/>
                </a:lnTo>
                <a:lnTo>
                  <a:pt x="5112478" y="6108700"/>
                </a:lnTo>
                <a:lnTo>
                  <a:pt x="5130323" y="6070600"/>
                </a:lnTo>
                <a:lnTo>
                  <a:pt x="5146862" y="6045200"/>
                </a:lnTo>
                <a:lnTo>
                  <a:pt x="5162063" y="6007100"/>
                </a:lnTo>
                <a:lnTo>
                  <a:pt x="5175895" y="5969000"/>
                </a:lnTo>
                <a:lnTo>
                  <a:pt x="5188324" y="5930900"/>
                </a:lnTo>
                <a:lnTo>
                  <a:pt x="5199318" y="5892800"/>
                </a:lnTo>
                <a:lnTo>
                  <a:pt x="5208845" y="5867400"/>
                </a:lnTo>
                <a:lnTo>
                  <a:pt x="5216873" y="5829300"/>
                </a:lnTo>
                <a:lnTo>
                  <a:pt x="5137683" y="5803900"/>
                </a:lnTo>
                <a:lnTo>
                  <a:pt x="5098080" y="5803900"/>
                </a:lnTo>
                <a:lnTo>
                  <a:pt x="4979765" y="5765800"/>
                </a:lnTo>
                <a:lnTo>
                  <a:pt x="4940636" y="5740400"/>
                </a:lnTo>
                <a:lnTo>
                  <a:pt x="4901735" y="5727700"/>
                </a:lnTo>
                <a:lnTo>
                  <a:pt x="4863104" y="5702300"/>
                </a:lnTo>
                <a:lnTo>
                  <a:pt x="4824787" y="5689600"/>
                </a:lnTo>
                <a:lnTo>
                  <a:pt x="4749272" y="5638800"/>
                </a:lnTo>
                <a:lnTo>
                  <a:pt x="4712160" y="5600700"/>
                </a:lnTo>
                <a:lnTo>
                  <a:pt x="4675537" y="5575300"/>
                </a:lnTo>
                <a:lnTo>
                  <a:pt x="4639446" y="5549900"/>
                </a:lnTo>
                <a:lnTo>
                  <a:pt x="4603931" y="5511800"/>
                </a:lnTo>
                <a:lnTo>
                  <a:pt x="4569036" y="5473700"/>
                </a:lnTo>
                <a:lnTo>
                  <a:pt x="4534803" y="5435600"/>
                </a:lnTo>
                <a:lnTo>
                  <a:pt x="4501277" y="5397500"/>
                </a:lnTo>
                <a:lnTo>
                  <a:pt x="4468500" y="5346700"/>
                </a:lnTo>
                <a:lnTo>
                  <a:pt x="4436518" y="5308600"/>
                </a:lnTo>
                <a:lnTo>
                  <a:pt x="4405372" y="5257800"/>
                </a:lnTo>
                <a:lnTo>
                  <a:pt x="4375108" y="5207000"/>
                </a:lnTo>
                <a:lnTo>
                  <a:pt x="4345767" y="5156200"/>
                </a:lnTo>
                <a:lnTo>
                  <a:pt x="4317395" y="5105400"/>
                </a:lnTo>
                <a:lnTo>
                  <a:pt x="3413790" y="3327400"/>
                </a:lnTo>
                <a:close/>
              </a:path>
              <a:path w="5798820" h="6210300">
                <a:moveTo>
                  <a:pt x="5083183" y="6159500"/>
                </a:moveTo>
                <a:lnTo>
                  <a:pt x="3398829" y="6159500"/>
                </a:lnTo>
                <a:lnTo>
                  <a:pt x="3441450" y="6197600"/>
                </a:lnTo>
                <a:lnTo>
                  <a:pt x="3458837" y="6210300"/>
                </a:lnTo>
                <a:lnTo>
                  <a:pt x="5041146" y="6210300"/>
                </a:lnTo>
                <a:lnTo>
                  <a:pt x="5051439" y="6197600"/>
                </a:lnTo>
                <a:lnTo>
                  <a:pt x="5073004" y="6172200"/>
                </a:lnTo>
                <a:lnTo>
                  <a:pt x="5083183" y="6159500"/>
                </a:lnTo>
                <a:close/>
              </a:path>
              <a:path w="5798820" h="6210300">
                <a:moveTo>
                  <a:pt x="2966349" y="25400"/>
                </a:moveTo>
                <a:lnTo>
                  <a:pt x="2592218" y="25400"/>
                </a:lnTo>
                <a:lnTo>
                  <a:pt x="2555039" y="38100"/>
                </a:lnTo>
                <a:lnTo>
                  <a:pt x="2338381" y="114300"/>
                </a:lnTo>
                <a:lnTo>
                  <a:pt x="2303773" y="139700"/>
                </a:lnTo>
                <a:lnTo>
                  <a:pt x="2269717" y="165100"/>
                </a:lnTo>
                <a:lnTo>
                  <a:pt x="2236261" y="177800"/>
                </a:lnTo>
                <a:lnTo>
                  <a:pt x="2203449" y="203200"/>
                </a:lnTo>
                <a:lnTo>
                  <a:pt x="2171330" y="228600"/>
                </a:lnTo>
                <a:lnTo>
                  <a:pt x="2139949" y="266700"/>
                </a:lnTo>
                <a:lnTo>
                  <a:pt x="2109352" y="292100"/>
                </a:lnTo>
                <a:lnTo>
                  <a:pt x="2079586" y="317500"/>
                </a:lnTo>
                <a:lnTo>
                  <a:pt x="2050697" y="355600"/>
                </a:lnTo>
                <a:lnTo>
                  <a:pt x="2022731" y="393700"/>
                </a:lnTo>
                <a:lnTo>
                  <a:pt x="1995736" y="419100"/>
                </a:lnTo>
                <a:lnTo>
                  <a:pt x="1969757" y="457200"/>
                </a:lnTo>
                <a:lnTo>
                  <a:pt x="1944840" y="495300"/>
                </a:lnTo>
                <a:lnTo>
                  <a:pt x="1921033" y="546100"/>
                </a:lnTo>
                <a:lnTo>
                  <a:pt x="1898381" y="584200"/>
                </a:lnTo>
                <a:lnTo>
                  <a:pt x="1876930" y="622300"/>
                </a:lnTo>
                <a:lnTo>
                  <a:pt x="1856728" y="673100"/>
                </a:lnTo>
                <a:lnTo>
                  <a:pt x="1837820" y="723900"/>
                </a:lnTo>
                <a:lnTo>
                  <a:pt x="1820254" y="774700"/>
                </a:lnTo>
                <a:lnTo>
                  <a:pt x="1804074" y="825500"/>
                </a:lnTo>
                <a:lnTo>
                  <a:pt x="1789328" y="876300"/>
                </a:lnTo>
                <a:lnTo>
                  <a:pt x="1776061" y="927100"/>
                </a:lnTo>
                <a:lnTo>
                  <a:pt x="1764321" y="990600"/>
                </a:lnTo>
                <a:lnTo>
                  <a:pt x="1754154" y="1041400"/>
                </a:lnTo>
                <a:lnTo>
                  <a:pt x="1223701" y="1041400"/>
                </a:lnTo>
                <a:lnTo>
                  <a:pt x="1177378" y="1054100"/>
                </a:lnTo>
                <a:lnTo>
                  <a:pt x="1088490" y="1079500"/>
                </a:lnTo>
                <a:lnTo>
                  <a:pt x="1004660" y="1104900"/>
                </a:lnTo>
                <a:lnTo>
                  <a:pt x="964658" y="1130300"/>
                </a:lnTo>
                <a:lnTo>
                  <a:pt x="925942" y="1143000"/>
                </a:lnTo>
                <a:lnTo>
                  <a:pt x="888517" y="1168400"/>
                </a:lnTo>
                <a:lnTo>
                  <a:pt x="852392" y="1181100"/>
                </a:lnTo>
                <a:lnTo>
                  <a:pt x="817573" y="1206500"/>
                </a:lnTo>
                <a:lnTo>
                  <a:pt x="784067" y="1231900"/>
                </a:lnTo>
                <a:lnTo>
                  <a:pt x="751882" y="1257300"/>
                </a:lnTo>
                <a:lnTo>
                  <a:pt x="721023" y="1282700"/>
                </a:lnTo>
                <a:lnTo>
                  <a:pt x="691499" y="1308100"/>
                </a:lnTo>
                <a:lnTo>
                  <a:pt x="636480" y="1358900"/>
                </a:lnTo>
                <a:lnTo>
                  <a:pt x="586882" y="1422400"/>
                </a:lnTo>
                <a:lnTo>
                  <a:pt x="564132" y="1447800"/>
                </a:lnTo>
                <a:lnTo>
                  <a:pt x="542759" y="1485900"/>
                </a:lnTo>
                <a:lnTo>
                  <a:pt x="522769" y="1511300"/>
                </a:lnTo>
                <a:lnTo>
                  <a:pt x="504169" y="1549400"/>
                </a:lnTo>
                <a:lnTo>
                  <a:pt x="486966" y="1574800"/>
                </a:lnTo>
                <a:lnTo>
                  <a:pt x="471167" y="1612900"/>
                </a:lnTo>
                <a:lnTo>
                  <a:pt x="456778" y="1651000"/>
                </a:lnTo>
                <a:lnTo>
                  <a:pt x="443808" y="1676400"/>
                </a:lnTo>
                <a:lnTo>
                  <a:pt x="432263" y="1714500"/>
                </a:lnTo>
                <a:lnTo>
                  <a:pt x="422149" y="1752600"/>
                </a:lnTo>
                <a:lnTo>
                  <a:pt x="413475" y="1790700"/>
                </a:lnTo>
                <a:lnTo>
                  <a:pt x="406246" y="1828800"/>
                </a:lnTo>
                <a:lnTo>
                  <a:pt x="400470" y="1866900"/>
                </a:lnTo>
                <a:lnTo>
                  <a:pt x="396155" y="1892300"/>
                </a:lnTo>
                <a:lnTo>
                  <a:pt x="393306" y="1930400"/>
                </a:lnTo>
                <a:lnTo>
                  <a:pt x="391930" y="1968500"/>
                </a:lnTo>
                <a:lnTo>
                  <a:pt x="392036" y="2006600"/>
                </a:lnTo>
                <a:lnTo>
                  <a:pt x="393630" y="2044700"/>
                </a:lnTo>
                <a:lnTo>
                  <a:pt x="396718" y="2082800"/>
                </a:lnTo>
                <a:lnTo>
                  <a:pt x="401308" y="2120900"/>
                </a:lnTo>
                <a:lnTo>
                  <a:pt x="407407" y="2159000"/>
                </a:lnTo>
                <a:lnTo>
                  <a:pt x="415022" y="2197100"/>
                </a:lnTo>
                <a:lnTo>
                  <a:pt x="424159" y="2235200"/>
                </a:lnTo>
                <a:lnTo>
                  <a:pt x="434827" y="2273300"/>
                </a:lnTo>
                <a:lnTo>
                  <a:pt x="447031" y="2298700"/>
                </a:lnTo>
                <a:lnTo>
                  <a:pt x="460778" y="2336800"/>
                </a:lnTo>
                <a:lnTo>
                  <a:pt x="476077" y="2374900"/>
                </a:lnTo>
                <a:lnTo>
                  <a:pt x="442903" y="2400300"/>
                </a:lnTo>
                <a:lnTo>
                  <a:pt x="410753" y="2413000"/>
                </a:lnTo>
                <a:lnTo>
                  <a:pt x="379647" y="2438400"/>
                </a:lnTo>
                <a:lnTo>
                  <a:pt x="349606" y="2463800"/>
                </a:lnTo>
                <a:lnTo>
                  <a:pt x="320651" y="2489200"/>
                </a:lnTo>
                <a:lnTo>
                  <a:pt x="266081" y="2540000"/>
                </a:lnTo>
                <a:lnTo>
                  <a:pt x="216102" y="2590800"/>
                </a:lnTo>
                <a:lnTo>
                  <a:pt x="170880" y="2654300"/>
                </a:lnTo>
                <a:lnTo>
                  <a:pt x="150104" y="2679700"/>
                </a:lnTo>
                <a:lnTo>
                  <a:pt x="130579" y="2717800"/>
                </a:lnTo>
                <a:lnTo>
                  <a:pt x="112325" y="2743200"/>
                </a:lnTo>
                <a:lnTo>
                  <a:pt x="95364" y="2781300"/>
                </a:lnTo>
                <a:lnTo>
                  <a:pt x="79716" y="2806700"/>
                </a:lnTo>
                <a:lnTo>
                  <a:pt x="65402" y="2844800"/>
                </a:lnTo>
                <a:lnTo>
                  <a:pt x="52442" y="2882900"/>
                </a:lnTo>
                <a:lnTo>
                  <a:pt x="40857" y="2921000"/>
                </a:lnTo>
                <a:lnTo>
                  <a:pt x="30668" y="2946400"/>
                </a:lnTo>
                <a:lnTo>
                  <a:pt x="21895" y="2984500"/>
                </a:lnTo>
                <a:lnTo>
                  <a:pt x="14560" y="3022600"/>
                </a:lnTo>
                <a:lnTo>
                  <a:pt x="8681" y="3060700"/>
                </a:lnTo>
                <a:lnTo>
                  <a:pt x="4282" y="3098800"/>
                </a:lnTo>
                <a:lnTo>
                  <a:pt x="1381" y="3136900"/>
                </a:lnTo>
                <a:lnTo>
                  <a:pt x="0" y="3175000"/>
                </a:lnTo>
                <a:lnTo>
                  <a:pt x="159" y="3213100"/>
                </a:lnTo>
                <a:lnTo>
                  <a:pt x="1879" y="3251200"/>
                </a:lnTo>
                <a:lnTo>
                  <a:pt x="5180" y="3289300"/>
                </a:lnTo>
                <a:lnTo>
                  <a:pt x="10084" y="3327400"/>
                </a:lnTo>
                <a:lnTo>
                  <a:pt x="16611" y="3365500"/>
                </a:lnTo>
                <a:lnTo>
                  <a:pt x="24782" y="3403600"/>
                </a:lnTo>
                <a:lnTo>
                  <a:pt x="34616" y="3441700"/>
                </a:lnTo>
                <a:lnTo>
                  <a:pt x="46136" y="3479800"/>
                </a:lnTo>
                <a:lnTo>
                  <a:pt x="59361" y="3517900"/>
                </a:lnTo>
                <a:lnTo>
                  <a:pt x="74313" y="3556000"/>
                </a:lnTo>
                <a:lnTo>
                  <a:pt x="91011" y="3594100"/>
                </a:lnTo>
                <a:lnTo>
                  <a:pt x="109477" y="3632200"/>
                </a:lnTo>
                <a:lnTo>
                  <a:pt x="129732" y="3670300"/>
                </a:lnTo>
                <a:lnTo>
                  <a:pt x="151795" y="3708400"/>
                </a:lnTo>
                <a:lnTo>
                  <a:pt x="175688" y="3746500"/>
                </a:lnTo>
                <a:lnTo>
                  <a:pt x="201430" y="3784600"/>
                </a:lnTo>
                <a:lnTo>
                  <a:pt x="229044" y="3822700"/>
                </a:lnTo>
                <a:lnTo>
                  <a:pt x="258550" y="3848100"/>
                </a:lnTo>
                <a:lnTo>
                  <a:pt x="289967" y="3886200"/>
                </a:lnTo>
                <a:lnTo>
                  <a:pt x="323318" y="3924300"/>
                </a:lnTo>
                <a:lnTo>
                  <a:pt x="358621" y="3949700"/>
                </a:lnTo>
                <a:lnTo>
                  <a:pt x="395900" y="3987800"/>
                </a:lnTo>
                <a:lnTo>
                  <a:pt x="435173" y="4025900"/>
                </a:lnTo>
                <a:lnTo>
                  <a:pt x="476461" y="4051300"/>
                </a:lnTo>
                <a:lnTo>
                  <a:pt x="519786" y="4076700"/>
                </a:lnTo>
                <a:lnTo>
                  <a:pt x="565167" y="4114800"/>
                </a:lnTo>
                <a:lnTo>
                  <a:pt x="612626" y="4140200"/>
                </a:lnTo>
                <a:lnTo>
                  <a:pt x="662183" y="4165600"/>
                </a:lnTo>
                <a:lnTo>
                  <a:pt x="713859" y="4203700"/>
                </a:lnTo>
                <a:lnTo>
                  <a:pt x="687771" y="4254500"/>
                </a:lnTo>
                <a:lnTo>
                  <a:pt x="663959" y="4305300"/>
                </a:lnTo>
                <a:lnTo>
                  <a:pt x="642383" y="4356100"/>
                </a:lnTo>
                <a:lnTo>
                  <a:pt x="623001" y="4406900"/>
                </a:lnTo>
                <a:lnTo>
                  <a:pt x="605773" y="4457700"/>
                </a:lnTo>
                <a:lnTo>
                  <a:pt x="590658" y="4508500"/>
                </a:lnTo>
                <a:lnTo>
                  <a:pt x="577616" y="4559300"/>
                </a:lnTo>
                <a:lnTo>
                  <a:pt x="566606" y="4610100"/>
                </a:lnTo>
                <a:lnTo>
                  <a:pt x="557587" y="4660900"/>
                </a:lnTo>
                <a:lnTo>
                  <a:pt x="550519" y="4699000"/>
                </a:lnTo>
                <a:lnTo>
                  <a:pt x="545360" y="4749800"/>
                </a:lnTo>
                <a:lnTo>
                  <a:pt x="542070" y="4800600"/>
                </a:lnTo>
                <a:lnTo>
                  <a:pt x="540609" y="4838700"/>
                </a:lnTo>
                <a:lnTo>
                  <a:pt x="540936" y="4889500"/>
                </a:lnTo>
                <a:lnTo>
                  <a:pt x="543010" y="4927600"/>
                </a:lnTo>
                <a:lnTo>
                  <a:pt x="546790" y="4978400"/>
                </a:lnTo>
                <a:lnTo>
                  <a:pt x="552236" y="5016500"/>
                </a:lnTo>
                <a:lnTo>
                  <a:pt x="559307" y="5054600"/>
                </a:lnTo>
                <a:lnTo>
                  <a:pt x="567962" y="5105400"/>
                </a:lnTo>
                <a:lnTo>
                  <a:pt x="578161" y="5143500"/>
                </a:lnTo>
                <a:lnTo>
                  <a:pt x="589862" y="5181600"/>
                </a:lnTo>
                <a:lnTo>
                  <a:pt x="603026" y="5219700"/>
                </a:lnTo>
                <a:lnTo>
                  <a:pt x="617612" y="5257800"/>
                </a:lnTo>
                <a:lnTo>
                  <a:pt x="633578" y="5295900"/>
                </a:lnTo>
                <a:lnTo>
                  <a:pt x="650885" y="5321300"/>
                </a:lnTo>
                <a:lnTo>
                  <a:pt x="669491" y="5359400"/>
                </a:lnTo>
                <a:lnTo>
                  <a:pt x="689356" y="5397500"/>
                </a:lnTo>
                <a:lnTo>
                  <a:pt x="710439" y="5422900"/>
                </a:lnTo>
                <a:lnTo>
                  <a:pt x="732699" y="5461000"/>
                </a:lnTo>
                <a:lnTo>
                  <a:pt x="756097" y="5486400"/>
                </a:lnTo>
                <a:lnTo>
                  <a:pt x="780590" y="5511800"/>
                </a:lnTo>
                <a:lnTo>
                  <a:pt x="806138" y="5549900"/>
                </a:lnTo>
                <a:lnTo>
                  <a:pt x="832702" y="5575300"/>
                </a:lnTo>
                <a:lnTo>
                  <a:pt x="860239" y="5600700"/>
                </a:lnTo>
                <a:lnTo>
                  <a:pt x="888710" y="5626100"/>
                </a:lnTo>
                <a:lnTo>
                  <a:pt x="918073" y="5638800"/>
                </a:lnTo>
                <a:lnTo>
                  <a:pt x="948288" y="5664200"/>
                </a:lnTo>
                <a:lnTo>
                  <a:pt x="979314" y="5689600"/>
                </a:lnTo>
                <a:lnTo>
                  <a:pt x="1011111" y="5702300"/>
                </a:lnTo>
                <a:lnTo>
                  <a:pt x="1043638" y="5727700"/>
                </a:lnTo>
                <a:lnTo>
                  <a:pt x="1076854" y="5740400"/>
                </a:lnTo>
                <a:lnTo>
                  <a:pt x="1180230" y="5778500"/>
                </a:lnTo>
                <a:lnTo>
                  <a:pt x="1288343" y="5816600"/>
                </a:lnTo>
                <a:lnTo>
                  <a:pt x="1325244" y="5816600"/>
                </a:lnTo>
                <a:lnTo>
                  <a:pt x="1362509" y="5829300"/>
                </a:lnTo>
                <a:lnTo>
                  <a:pt x="1595798" y="5829300"/>
                </a:lnTo>
                <a:lnTo>
                  <a:pt x="1587925" y="5778500"/>
                </a:lnTo>
                <a:lnTo>
                  <a:pt x="1581719" y="5740400"/>
                </a:lnTo>
                <a:lnTo>
                  <a:pt x="1577220" y="5702300"/>
                </a:lnTo>
                <a:lnTo>
                  <a:pt x="1574464" y="5664200"/>
                </a:lnTo>
                <a:lnTo>
                  <a:pt x="1573489" y="5613400"/>
                </a:lnTo>
                <a:lnTo>
                  <a:pt x="1574334" y="5575300"/>
                </a:lnTo>
                <a:lnTo>
                  <a:pt x="1577037" y="5537200"/>
                </a:lnTo>
                <a:lnTo>
                  <a:pt x="1581634" y="5486400"/>
                </a:lnTo>
                <a:lnTo>
                  <a:pt x="1588165" y="5448300"/>
                </a:lnTo>
                <a:lnTo>
                  <a:pt x="1596666" y="5397500"/>
                </a:lnTo>
                <a:lnTo>
                  <a:pt x="1607177" y="5359400"/>
                </a:lnTo>
                <a:lnTo>
                  <a:pt x="1619734" y="5308600"/>
                </a:lnTo>
                <a:lnTo>
                  <a:pt x="1634376" y="5270500"/>
                </a:lnTo>
                <a:lnTo>
                  <a:pt x="1651140" y="5219700"/>
                </a:lnTo>
                <a:lnTo>
                  <a:pt x="1670065" y="5181600"/>
                </a:lnTo>
                <a:lnTo>
                  <a:pt x="1691189" y="5130800"/>
                </a:lnTo>
                <a:lnTo>
                  <a:pt x="1714548" y="5092700"/>
                </a:lnTo>
                <a:lnTo>
                  <a:pt x="1740182" y="5041900"/>
                </a:lnTo>
                <a:lnTo>
                  <a:pt x="1768127" y="5003800"/>
                </a:lnTo>
                <a:lnTo>
                  <a:pt x="1798423" y="4953000"/>
                </a:lnTo>
                <a:lnTo>
                  <a:pt x="1831106" y="4914900"/>
                </a:lnTo>
                <a:lnTo>
                  <a:pt x="1866215" y="4864100"/>
                </a:lnTo>
                <a:lnTo>
                  <a:pt x="1903788" y="4826000"/>
                </a:lnTo>
                <a:lnTo>
                  <a:pt x="1943862" y="4775200"/>
                </a:lnTo>
                <a:lnTo>
                  <a:pt x="1986475" y="4737100"/>
                </a:lnTo>
                <a:lnTo>
                  <a:pt x="3395197" y="3327400"/>
                </a:lnTo>
                <a:lnTo>
                  <a:pt x="1440248" y="3009900"/>
                </a:lnTo>
                <a:lnTo>
                  <a:pt x="1380276" y="3009900"/>
                </a:lnTo>
                <a:lnTo>
                  <a:pt x="1265888" y="2984500"/>
                </a:lnTo>
                <a:lnTo>
                  <a:pt x="1211455" y="2959100"/>
                </a:lnTo>
                <a:lnTo>
                  <a:pt x="1108070" y="2933700"/>
                </a:lnTo>
                <a:lnTo>
                  <a:pt x="1059101" y="2908300"/>
                </a:lnTo>
                <a:lnTo>
                  <a:pt x="1011937" y="2882900"/>
                </a:lnTo>
                <a:lnTo>
                  <a:pt x="966569" y="2870200"/>
                </a:lnTo>
                <a:lnTo>
                  <a:pt x="922990" y="2844800"/>
                </a:lnTo>
                <a:lnTo>
                  <a:pt x="881189" y="2819400"/>
                </a:lnTo>
                <a:lnTo>
                  <a:pt x="841160" y="2794000"/>
                </a:lnTo>
                <a:lnTo>
                  <a:pt x="802894" y="2768600"/>
                </a:lnTo>
                <a:lnTo>
                  <a:pt x="766383" y="2743200"/>
                </a:lnTo>
                <a:lnTo>
                  <a:pt x="731617" y="2705100"/>
                </a:lnTo>
                <a:lnTo>
                  <a:pt x="698590" y="2679700"/>
                </a:lnTo>
                <a:lnTo>
                  <a:pt x="667292" y="2654300"/>
                </a:lnTo>
                <a:lnTo>
                  <a:pt x="637716" y="2616200"/>
                </a:lnTo>
                <a:lnTo>
                  <a:pt x="609852" y="2590800"/>
                </a:lnTo>
                <a:lnTo>
                  <a:pt x="583693" y="2552700"/>
                </a:lnTo>
                <a:lnTo>
                  <a:pt x="559230" y="2514600"/>
                </a:lnTo>
                <a:lnTo>
                  <a:pt x="536454" y="2489200"/>
                </a:lnTo>
                <a:lnTo>
                  <a:pt x="515359" y="2451100"/>
                </a:lnTo>
                <a:lnTo>
                  <a:pt x="495934" y="2413000"/>
                </a:lnTo>
                <a:lnTo>
                  <a:pt x="478172" y="2374900"/>
                </a:lnTo>
                <a:lnTo>
                  <a:pt x="513636" y="2362200"/>
                </a:lnTo>
                <a:lnTo>
                  <a:pt x="550183" y="2336800"/>
                </a:lnTo>
                <a:lnTo>
                  <a:pt x="626431" y="2311400"/>
                </a:lnTo>
                <a:lnTo>
                  <a:pt x="706731" y="2286000"/>
                </a:lnTo>
                <a:lnTo>
                  <a:pt x="834374" y="2247900"/>
                </a:lnTo>
                <a:lnTo>
                  <a:pt x="3231897" y="2247900"/>
                </a:lnTo>
                <a:lnTo>
                  <a:pt x="3091655" y="1358900"/>
                </a:lnTo>
                <a:lnTo>
                  <a:pt x="3083085" y="1308100"/>
                </a:lnTo>
                <a:lnTo>
                  <a:pt x="3076638" y="1244600"/>
                </a:lnTo>
                <a:lnTo>
                  <a:pt x="3072265" y="1181100"/>
                </a:lnTo>
                <a:lnTo>
                  <a:pt x="3069915" y="1130300"/>
                </a:lnTo>
                <a:lnTo>
                  <a:pt x="3069540" y="1079500"/>
                </a:lnTo>
                <a:lnTo>
                  <a:pt x="3071090" y="1016000"/>
                </a:lnTo>
                <a:lnTo>
                  <a:pt x="3074516" y="965200"/>
                </a:lnTo>
                <a:lnTo>
                  <a:pt x="3079769" y="914400"/>
                </a:lnTo>
                <a:lnTo>
                  <a:pt x="3086799" y="863600"/>
                </a:lnTo>
                <a:lnTo>
                  <a:pt x="3095557" y="812800"/>
                </a:lnTo>
                <a:lnTo>
                  <a:pt x="3105994" y="774700"/>
                </a:lnTo>
                <a:lnTo>
                  <a:pt x="3118060" y="723900"/>
                </a:lnTo>
                <a:lnTo>
                  <a:pt x="3131706" y="685800"/>
                </a:lnTo>
                <a:lnTo>
                  <a:pt x="3146884" y="635000"/>
                </a:lnTo>
                <a:lnTo>
                  <a:pt x="3163543" y="596900"/>
                </a:lnTo>
                <a:lnTo>
                  <a:pt x="3181634" y="558800"/>
                </a:lnTo>
                <a:lnTo>
                  <a:pt x="3201108" y="520700"/>
                </a:lnTo>
                <a:lnTo>
                  <a:pt x="3221916" y="482600"/>
                </a:lnTo>
                <a:lnTo>
                  <a:pt x="3244008" y="444500"/>
                </a:lnTo>
                <a:lnTo>
                  <a:pt x="3267336" y="406400"/>
                </a:lnTo>
                <a:lnTo>
                  <a:pt x="3291849" y="368300"/>
                </a:lnTo>
                <a:lnTo>
                  <a:pt x="3317498" y="342900"/>
                </a:lnTo>
                <a:lnTo>
                  <a:pt x="3344235" y="304800"/>
                </a:lnTo>
                <a:lnTo>
                  <a:pt x="3372009" y="279400"/>
                </a:lnTo>
                <a:lnTo>
                  <a:pt x="3400773" y="254000"/>
                </a:lnTo>
                <a:lnTo>
                  <a:pt x="4686964" y="254000"/>
                </a:lnTo>
                <a:lnTo>
                  <a:pt x="4671458" y="241300"/>
                </a:lnTo>
                <a:lnTo>
                  <a:pt x="3403643" y="241300"/>
                </a:lnTo>
                <a:lnTo>
                  <a:pt x="3374014" y="215900"/>
                </a:lnTo>
                <a:lnTo>
                  <a:pt x="3343548" y="190500"/>
                </a:lnTo>
                <a:lnTo>
                  <a:pt x="3312289" y="177800"/>
                </a:lnTo>
                <a:lnTo>
                  <a:pt x="3280285" y="152400"/>
                </a:lnTo>
                <a:lnTo>
                  <a:pt x="3247582" y="139700"/>
                </a:lnTo>
                <a:lnTo>
                  <a:pt x="3214226" y="114300"/>
                </a:lnTo>
                <a:lnTo>
                  <a:pt x="3145741" y="88900"/>
                </a:lnTo>
                <a:lnTo>
                  <a:pt x="3110704" y="63500"/>
                </a:lnTo>
                <a:lnTo>
                  <a:pt x="3075201" y="50800"/>
                </a:lnTo>
                <a:lnTo>
                  <a:pt x="3039276" y="50800"/>
                </a:lnTo>
                <a:lnTo>
                  <a:pt x="2966349" y="25400"/>
                </a:lnTo>
                <a:close/>
              </a:path>
              <a:path w="5798820" h="6210300">
                <a:moveTo>
                  <a:pt x="5798201" y="2895600"/>
                </a:moveTo>
                <a:lnTo>
                  <a:pt x="5757816" y="2908300"/>
                </a:lnTo>
                <a:lnTo>
                  <a:pt x="5708847" y="2933700"/>
                </a:lnTo>
                <a:lnTo>
                  <a:pt x="5605461" y="2959100"/>
                </a:lnTo>
                <a:lnTo>
                  <a:pt x="5551028" y="2984500"/>
                </a:lnTo>
                <a:lnTo>
                  <a:pt x="5436637" y="3009900"/>
                </a:lnTo>
                <a:lnTo>
                  <a:pt x="5376664" y="3009900"/>
                </a:lnTo>
                <a:lnTo>
                  <a:pt x="3421715" y="3327400"/>
                </a:lnTo>
                <a:lnTo>
                  <a:pt x="4830437" y="4737100"/>
                </a:lnTo>
                <a:lnTo>
                  <a:pt x="4872749" y="4775200"/>
                </a:lnTo>
                <a:lnTo>
                  <a:pt x="4912557" y="4826000"/>
                </a:lnTo>
                <a:lnTo>
                  <a:pt x="4949898" y="4864100"/>
                </a:lnTo>
                <a:lnTo>
                  <a:pt x="4984808" y="4914900"/>
                </a:lnTo>
                <a:lnTo>
                  <a:pt x="5017325" y="4953000"/>
                </a:lnTo>
                <a:lnTo>
                  <a:pt x="5047486" y="5003800"/>
                </a:lnTo>
                <a:lnTo>
                  <a:pt x="5075329" y="5041900"/>
                </a:lnTo>
                <a:lnTo>
                  <a:pt x="5100891" y="5092700"/>
                </a:lnTo>
                <a:lnTo>
                  <a:pt x="5124208" y="5130800"/>
                </a:lnTo>
                <a:lnTo>
                  <a:pt x="5145319" y="5181600"/>
                </a:lnTo>
                <a:lnTo>
                  <a:pt x="5164260" y="5219700"/>
                </a:lnTo>
                <a:lnTo>
                  <a:pt x="5181069" y="5270500"/>
                </a:lnTo>
                <a:lnTo>
                  <a:pt x="5195782" y="5308600"/>
                </a:lnTo>
                <a:lnTo>
                  <a:pt x="5208438" y="5359400"/>
                </a:lnTo>
                <a:lnTo>
                  <a:pt x="5219072" y="5397500"/>
                </a:lnTo>
                <a:lnTo>
                  <a:pt x="5227724" y="5448300"/>
                </a:lnTo>
                <a:lnTo>
                  <a:pt x="5234429" y="5486400"/>
                </a:lnTo>
                <a:lnTo>
                  <a:pt x="5239225" y="5524500"/>
                </a:lnTo>
                <a:lnTo>
                  <a:pt x="5242150" y="5575300"/>
                </a:lnTo>
                <a:lnTo>
                  <a:pt x="5243239" y="5613400"/>
                </a:lnTo>
                <a:lnTo>
                  <a:pt x="5242532" y="5651500"/>
                </a:lnTo>
                <a:lnTo>
                  <a:pt x="5240064" y="5702300"/>
                </a:lnTo>
                <a:lnTo>
                  <a:pt x="5235874" y="5740400"/>
                </a:lnTo>
                <a:lnTo>
                  <a:pt x="5229998" y="5778500"/>
                </a:lnTo>
                <a:lnTo>
                  <a:pt x="5222473" y="5816600"/>
                </a:lnTo>
                <a:lnTo>
                  <a:pt x="5453042" y="5816600"/>
                </a:lnTo>
                <a:lnTo>
                  <a:pt x="5490523" y="5803900"/>
                </a:lnTo>
                <a:lnTo>
                  <a:pt x="5527622" y="5803900"/>
                </a:lnTo>
                <a:lnTo>
                  <a:pt x="5636199" y="5765800"/>
                </a:lnTo>
                <a:lnTo>
                  <a:pt x="5705897" y="5740400"/>
                </a:lnTo>
                <a:lnTo>
                  <a:pt x="5739814" y="5727700"/>
                </a:lnTo>
                <a:lnTo>
                  <a:pt x="5773053" y="5702300"/>
                </a:lnTo>
                <a:lnTo>
                  <a:pt x="5798201" y="5689600"/>
                </a:lnTo>
                <a:lnTo>
                  <a:pt x="5798201" y="2895600"/>
                </a:lnTo>
                <a:close/>
              </a:path>
              <a:path w="5798820" h="6210300">
                <a:moveTo>
                  <a:pt x="3231897" y="2247900"/>
                </a:moveTo>
                <a:lnTo>
                  <a:pt x="1113255" y="2247900"/>
                </a:lnTo>
                <a:lnTo>
                  <a:pt x="1162524" y="2260600"/>
                </a:lnTo>
                <a:lnTo>
                  <a:pt x="1212527" y="2260600"/>
                </a:lnTo>
                <a:lnTo>
                  <a:pt x="1366713" y="2298700"/>
                </a:lnTo>
                <a:lnTo>
                  <a:pt x="1419424" y="2324100"/>
                </a:lnTo>
                <a:lnTo>
                  <a:pt x="1472753" y="2336800"/>
                </a:lnTo>
                <a:lnTo>
                  <a:pt x="1636222" y="2413000"/>
                </a:lnTo>
                <a:lnTo>
                  <a:pt x="3400188" y="3314700"/>
                </a:lnTo>
                <a:lnTo>
                  <a:pt x="3231897" y="2247900"/>
                </a:lnTo>
                <a:close/>
              </a:path>
              <a:path w="5798820" h="6210300">
                <a:moveTo>
                  <a:pt x="4686964" y="254000"/>
                </a:moveTo>
                <a:lnTo>
                  <a:pt x="3400773" y="254000"/>
                </a:lnTo>
                <a:lnTo>
                  <a:pt x="3430563" y="279400"/>
                </a:lnTo>
                <a:lnTo>
                  <a:pt x="3459355" y="304800"/>
                </a:lnTo>
                <a:lnTo>
                  <a:pt x="3487097" y="342900"/>
                </a:lnTo>
                <a:lnTo>
                  <a:pt x="3513735" y="368300"/>
                </a:lnTo>
                <a:lnTo>
                  <a:pt x="3539217" y="406400"/>
                </a:lnTo>
                <a:lnTo>
                  <a:pt x="3563492" y="444500"/>
                </a:lnTo>
                <a:lnTo>
                  <a:pt x="3586507" y="469900"/>
                </a:lnTo>
                <a:lnTo>
                  <a:pt x="3608211" y="508000"/>
                </a:lnTo>
                <a:lnTo>
                  <a:pt x="3628549" y="546100"/>
                </a:lnTo>
                <a:lnTo>
                  <a:pt x="3647472" y="596900"/>
                </a:lnTo>
                <a:lnTo>
                  <a:pt x="3664925" y="635000"/>
                </a:lnTo>
                <a:lnTo>
                  <a:pt x="3680857" y="673100"/>
                </a:lnTo>
                <a:lnTo>
                  <a:pt x="3695217" y="723900"/>
                </a:lnTo>
                <a:lnTo>
                  <a:pt x="3707950" y="762000"/>
                </a:lnTo>
                <a:lnTo>
                  <a:pt x="3719007" y="812800"/>
                </a:lnTo>
                <a:lnTo>
                  <a:pt x="3728333" y="863600"/>
                </a:lnTo>
                <a:lnTo>
                  <a:pt x="3735877" y="914400"/>
                </a:lnTo>
                <a:lnTo>
                  <a:pt x="3741586" y="965200"/>
                </a:lnTo>
                <a:lnTo>
                  <a:pt x="3745409" y="1016000"/>
                </a:lnTo>
                <a:lnTo>
                  <a:pt x="3747294" y="1066800"/>
                </a:lnTo>
                <a:lnTo>
                  <a:pt x="3747187" y="1130300"/>
                </a:lnTo>
                <a:lnTo>
                  <a:pt x="3745036" y="1181100"/>
                </a:lnTo>
                <a:lnTo>
                  <a:pt x="3740791" y="1244600"/>
                </a:lnTo>
                <a:lnTo>
                  <a:pt x="3734397" y="1308100"/>
                </a:lnTo>
                <a:lnTo>
                  <a:pt x="3725804" y="1358900"/>
                </a:lnTo>
                <a:lnTo>
                  <a:pt x="3417321" y="3314700"/>
                </a:lnTo>
                <a:lnTo>
                  <a:pt x="5180703" y="2413000"/>
                </a:lnTo>
                <a:lnTo>
                  <a:pt x="5344168" y="2336800"/>
                </a:lnTo>
                <a:lnTo>
                  <a:pt x="5397497" y="2324100"/>
                </a:lnTo>
                <a:lnTo>
                  <a:pt x="5450207" y="2298700"/>
                </a:lnTo>
                <a:lnTo>
                  <a:pt x="5604392" y="2260600"/>
                </a:lnTo>
                <a:lnTo>
                  <a:pt x="5654395" y="2260600"/>
                </a:lnTo>
                <a:lnTo>
                  <a:pt x="5703663" y="2247900"/>
                </a:lnTo>
                <a:lnTo>
                  <a:pt x="5798201" y="2247900"/>
                </a:lnTo>
                <a:lnTo>
                  <a:pt x="5798201" y="1104900"/>
                </a:lnTo>
                <a:lnTo>
                  <a:pt x="5778238" y="1092200"/>
                </a:lnTo>
                <a:lnTo>
                  <a:pt x="5691997" y="1066800"/>
                </a:lnTo>
                <a:lnTo>
                  <a:pt x="5646952" y="1054100"/>
                </a:lnTo>
                <a:lnTo>
                  <a:pt x="5600634" y="1054100"/>
                </a:lnTo>
                <a:lnTo>
                  <a:pt x="5553050" y="1041400"/>
                </a:lnTo>
                <a:lnTo>
                  <a:pt x="5069032" y="1041400"/>
                </a:lnTo>
                <a:lnTo>
                  <a:pt x="5058861" y="990600"/>
                </a:lnTo>
                <a:lnTo>
                  <a:pt x="5047148" y="927100"/>
                </a:lnTo>
                <a:lnTo>
                  <a:pt x="5033940" y="876300"/>
                </a:lnTo>
                <a:lnTo>
                  <a:pt x="5019282" y="825500"/>
                </a:lnTo>
                <a:lnTo>
                  <a:pt x="5003217" y="774700"/>
                </a:lnTo>
                <a:lnTo>
                  <a:pt x="4985792" y="723900"/>
                </a:lnTo>
                <a:lnTo>
                  <a:pt x="4967051" y="673100"/>
                </a:lnTo>
                <a:lnTo>
                  <a:pt x="4947040" y="622300"/>
                </a:lnTo>
                <a:lnTo>
                  <a:pt x="4925804" y="584200"/>
                </a:lnTo>
                <a:lnTo>
                  <a:pt x="4903387" y="533400"/>
                </a:lnTo>
                <a:lnTo>
                  <a:pt x="4879834" y="495300"/>
                </a:lnTo>
                <a:lnTo>
                  <a:pt x="4855192" y="457200"/>
                </a:lnTo>
                <a:lnTo>
                  <a:pt x="4829504" y="419100"/>
                </a:lnTo>
                <a:lnTo>
                  <a:pt x="4802816" y="381000"/>
                </a:lnTo>
                <a:lnTo>
                  <a:pt x="4775173" y="355600"/>
                </a:lnTo>
                <a:lnTo>
                  <a:pt x="4746620" y="317500"/>
                </a:lnTo>
                <a:lnTo>
                  <a:pt x="4717202" y="292100"/>
                </a:lnTo>
                <a:lnTo>
                  <a:pt x="4686964" y="254000"/>
                </a:lnTo>
                <a:close/>
              </a:path>
              <a:path w="5798820" h="6210300">
                <a:moveTo>
                  <a:pt x="1638453" y="1028700"/>
                </a:moveTo>
                <a:lnTo>
                  <a:pt x="1320069" y="1028700"/>
                </a:lnTo>
                <a:lnTo>
                  <a:pt x="1271267" y="1041400"/>
                </a:lnTo>
                <a:lnTo>
                  <a:pt x="1695713" y="1041400"/>
                </a:lnTo>
                <a:lnTo>
                  <a:pt x="1638453" y="1028700"/>
                </a:lnTo>
                <a:close/>
              </a:path>
              <a:path w="5798820" h="6210300">
                <a:moveTo>
                  <a:pt x="5504207" y="1028700"/>
                </a:moveTo>
                <a:lnTo>
                  <a:pt x="5185129" y="1028700"/>
                </a:lnTo>
                <a:lnTo>
                  <a:pt x="5127680" y="1041400"/>
                </a:lnTo>
                <a:lnTo>
                  <a:pt x="5553050" y="1041400"/>
                </a:lnTo>
                <a:lnTo>
                  <a:pt x="5504207" y="1028700"/>
                </a:lnTo>
                <a:close/>
              </a:path>
              <a:path w="5798820" h="6210300">
                <a:moveTo>
                  <a:pt x="4239769" y="12700"/>
                </a:moveTo>
                <a:lnTo>
                  <a:pt x="3832464" y="12700"/>
                </a:lnTo>
                <a:lnTo>
                  <a:pt x="3760639" y="38100"/>
                </a:lnTo>
                <a:lnTo>
                  <a:pt x="3622111" y="88900"/>
                </a:lnTo>
                <a:lnTo>
                  <a:pt x="3588810" y="114300"/>
                </a:lnTo>
                <a:lnTo>
                  <a:pt x="3556130" y="127000"/>
                </a:lnTo>
                <a:lnTo>
                  <a:pt x="3524118" y="152400"/>
                </a:lnTo>
                <a:lnTo>
                  <a:pt x="3492818" y="177800"/>
                </a:lnTo>
                <a:lnTo>
                  <a:pt x="3462275" y="190500"/>
                </a:lnTo>
                <a:lnTo>
                  <a:pt x="3432535" y="215900"/>
                </a:lnTo>
                <a:lnTo>
                  <a:pt x="3403643" y="241300"/>
                </a:lnTo>
                <a:lnTo>
                  <a:pt x="4671458" y="241300"/>
                </a:lnTo>
                <a:lnTo>
                  <a:pt x="4624209" y="203200"/>
                </a:lnTo>
                <a:lnTo>
                  <a:pt x="4591782" y="177800"/>
                </a:lnTo>
                <a:lnTo>
                  <a:pt x="4558716" y="152400"/>
                </a:lnTo>
                <a:lnTo>
                  <a:pt x="4525054" y="127000"/>
                </a:lnTo>
                <a:lnTo>
                  <a:pt x="4490844" y="114300"/>
                </a:lnTo>
                <a:lnTo>
                  <a:pt x="4456129" y="88900"/>
                </a:lnTo>
                <a:lnTo>
                  <a:pt x="4239769" y="12700"/>
                </a:lnTo>
                <a:close/>
              </a:path>
              <a:path w="5798820" h="6210300">
                <a:moveTo>
                  <a:pt x="2892294" y="12700"/>
                </a:moveTo>
                <a:lnTo>
                  <a:pt x="2667074" y="12700"/>
                </a:lnTo>
                <a:lnTo>
                  <a:pt x="2629578" y="25400"/>
                </a:lnTo>
                <a:lnTo>
                  <a:pt x="2929439" y="25400"/>
                </a:lnTo>
                <a:lnTo>
                  <a:pt x="2892294" y="12700"/>
                </a:lnTo>
                <a:close/>
              </a:path>
              <a:path w="5798820" h="6210300">
                <a:moveTo>
                  <a:pt x="4165657" y="0"/>
                </a:moveTo>
                <a:lnTo>
                  <a:pt x="3905516" y="0"/>
                </a:lnTo>
                <a:lnTo>
                  <a:pt x="3868859" y="12700"/>
                </a:lnTo>
                <a:lnTo>
                  <a:pt x="4202785" y="12700"/>
                </a:lnTo>
                <a:lnTo>
                  <a:pt x="4165657" y="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title"/>
          </p:nvPr>
        </p:nvSpPr>
        <p:spPr>
          <a:xfrm>
            <a:off x="2471545" y="659070"/>
            <a:ext cx="5146675" cy="558800"/>
          </a:xfrm>
          <a:prstGeom prst="rect">
            <a:avLst/>
          </a:prstGeom>
        </p:spPr>
        <p:txBody>
          <a:bodyPr wrap="square" lIns="0" tIns="0" rIns="0" bIns="0">
            <a:spAutoFit/>
          </a:bodyPr>
          <a:lstStyle>
            <a:lvl1pPr>
              <a:defRPr sz="3500" b="1" i="0">
                <a:solidFill>
                  <a:srgbClr val="414042"/>
                </a:solidFill>
                <a:latin typeface="Times New Roman"/>
                <a:cs typeface="Times New Roman"/>
              </a:defRPr>
            </a:lvl1pPr>
          </a:lstStyle>
          <a:p>
            <a:endParaRPr/>
          </a:p>
        </p:txBody>
      </p:sp>
      <p:sp>
        <p:nvSpPr>
          <p:cNvPr id="3" name="Holder 3"/>
          <p:cNvSpPr>
            <a:spLocks noGrp="1"/>
          </p:cNvSpPr>
          <p:nvPr>
            <p:ph type="body" idx="1"/>
          </p:nvPr>
        </p:nvSpPr>
        <p:spPr>
          <a:xfrm>
            <a:off x="1109345" y="2572735"/>
            <a:ext cx="7839709" cy="2705100"/>
          </a:xfrm>
          <a:prstGeom prst="rect">
            <a:avLst/>
          </a:prstGeom>
        </p:spPr>
        <p:txBody>
          <a:bodyPr wrap="square" lIns="0" tIns="0" rIns="0" bIns="0">
            <a:spAutoFit/>
          </a:bodyPr>
          <a:lstStyle>
            <a:lvl1pPr>
              <a:defRPr sz="2000" b="0" i="0">
                <a:solidFill>
                  <a:srgbClr val="414042"/>
                </a:solidFill>
                <a:latin typeface="Roboto"/>
                <a:cs typeface="Roboto"/>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4/28/21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strongertogether@cccgt.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ongertogether.cccgt.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18540000">
            <a:off x="3483266" y="1392831"/>
            <a:ext cx="596239" cy="518795"/>
          </a:xfrm>
          <a:prstGeom prst="rect">
            <a:avLst/>
          </a:prstGeom>
        </p:spPr>
        <p:txBody>
          <a:bodyPr vert="horz" wrap="square" lIns="0" tIns="0" rIns="0" bIns="0" rtlCol="0">
            <a:spAutoFit/>
          </a:bodyPr>
          <a:lstStyle/>
          <a:p>
            <a:pPr>
              <a:lnSpc>
                <a:spcPts val="4085"/>
              </a:lnSpc>
            </a:pPr>
            <a:r>
              <a:rPr sz="4050" b="1" spc="40" dirty="0">
                <a:solidFill>
                  <a:srgbClr val="6350A1"/>
                </a:solidFill>
                <a:latin typeface="Times New Roman"/>
                <a:cs typeface="Times New Roman"/>
              </a:rPr>
              <a:t>S</a:t>
            </a:r>
            <a:endParaRPr sz="4050">
              <a:latin typeface="Times New Roman"/>
              <a:cs typeface="Times New Roman"/>
            </a:endParaRPr>
          </a:p>
        </p:txBody>
      </p:sp>
      <p:sp>
        <p:nvSpPr>
          <p:cNvPr id="3" name="object 3"/>
          <p:cNvSpPr txBox="1"/>
          <p:nvPr/>
        </p:nvSpPr>
        <p:spPr>
          <a:xfrm rot="19380000">
            <a:off x="3733815" y="1141578"/>
            <a:ext cx="601612" cy="518795"/>
          </a:xfrm>
          <a:prstGeom prst="rect">
            <a:avLst/>
          </a:prstGeom>
        </p:spPr>
        <p:txBody>
          <a:bodyPr vert="horz" wrap="square" lIns="0" tIns="0" rIns="0" bIns="0" rtlCol="0">
            <a:spAutoFit/>
          </a:bodyPr>
          <a:lstStyle/>
          <a:p>
            <a:pPr>
              <a:lnSpc>
                <a:spcPts val="4085"/>
              </a:lnSpc>
            </a:pPr>
            <a:r>
              <a:rPr sz="4050" b="1" spc="-355" dirty="0">
                <a:solidFill>
                  <a:srgbClr val="6350A1"/>
                </a:solidFill>
                <a:latin typeface="Times New Roman"/>
                <a:cs typeface="Times New Roman"/>
              </a:rPr>
              <a:t>T</a:t>
            </a:r>
            <a:endParaRPr sz="4050">
              <a:latin typeface="Times New Roman"/>
              <a:cs typeface="Times New Roman"/>
            </a:endParaRPr>
          </a:p>
        </p:txBody>
      </p:sp>
      <p:sp>
        <p:nvSpPr>
          <p:cNvPr id="4" name="object 4"/>
          <p:cNvSpPr txBox="1"/>
          <p:nvPr/>
        </p:nvSpPr>
        <p:spPr>
          <a:xfrm rot="20100000">
            <a:off x="4041684" y="948035"/>
            <a:ext cx="610109" cy="518795"/>
          </a:xfrm>
          <a:prstGeom prst="rect">
            <a:avLst/>
          </a:prstGeom>
        </p:spPr>
        <p:txBody>
          <a:bodyPr vert="horz" wrap="square" lIns="0" tIns="0" rIns="0" bIns="0" rtlCol="0">
            <a:spAutoFit/>
          </a:bodyPr>
          <a:lstStyle/>
          <a:p>
            <a:pPr>
              <a:lnSpc>
                <a:spcPts val="4085"/>
              </a:lnSpc>
            </a:pPr>
            <a:r>
              <a:rPr sz="4050" b="1" spc="-409" dirty="0">
                <a:solidFill>
                  <a:srgbClr val="6350A1"/>
                </a:solidFill>
                <a:latin typeface="Times New Roman"/>
                <a:cs typeface="Times New Roman"/>
              </a:rPr>
              <a:t>R</a:t>
            </a:r>
            <a:endParaRPr sz="4050">
              <a:latin typeface="Times New Roman"/>
              <a:cs typeface="Times New Roman"/>
            </a:endParaRPr>
          </a:p>
        </p:txBody>
      </p:sp>
      <p:sp>
        <p:nvSpPr>
          <p:cNvPr id="5" name="object 5"/>
          <p:cNvSpPr txBox="1"/>
          <p:nvPr/>
        </p:nvSpPr>
        <p:spPr>
          <a:xfrm rot="21060000">
            <a:off x="4421523" y="820912"/>
            <a:ext cx="646441" cy="518795"/>
          </a:xfrm>
          <a:prstGeom prst="rect">
            <a:avLst/>
          </a:prstGeom>
        </p:spPr>
        <p:txBody>
          <a:bodyPr vert="horz" wrap="square" lIns="0" tIns="0" rIns="0" bIns="0" rtlCol="0">
            <a:spAutoFit/>
          </a:bodyPr>
          <a:lstStyle/>
          <a:p>
            <a:pPr>
              <a:lnSpc>
                <a:spcPts val="4085"/>
              </a:lnSpc>
            </a:pPr>
            <a:r>
              <a:rPr sz="4050" b="1" spc="-155" dirty="0">
                <a:solidFill>
                  <a:srgbClr val="6350A1"/>
                </a:solidFill>
                <a:latin typeface="Times New Roman"/>
                <a:cs typeface="Times New Roman"/>
              </a:rPr>
              <a:t>O</a:t>
            </a:r>
            <a:endParaRPr sz="4050">
              <a:latin typeface="Times New Roman"/>
              <a:cs typeface="Times New Roman"/>
            </a:endParaRPr>
          </a:p>
        </p:txBody>
      </p:sp>
      <p:sp>
        <p:nvSpPr>
          <p:cNvPr id="6" name="object 6"/>
          <p:cNvSpPr txBox="1"/>
          <p:nvPr/>
        </p:nvSpPr>
        <p:spPr>
          <a:xfrm rot="300000">
            <a:off x="4859012" y="802379"/>
            <a:ext cx="632012" cy="518795"/>
          </a:xfrm>
          <a:prstGeom prst="rect">
            <a:avLst/>
          </a:prstGeom>
        </p:spPr>
        <p:txBody>
          <a:bodyPr vert="horz" wrap="square" lIns="0" tIns="0" rIns="0" bIns="0" rtlCol="0">
            <a:spAutoFit/>
          </a:bodyPr>
          <a:lstStyle/>
          <a:p>
            <a:pPr>
              <a:lnSpc>
                <a:spcPts val="4085"/>
              </a:lnSpc>
            </a:pPr>
            <a:r>
              <a:rPr sz="4050" b="1" spc="-100" dirty="0">
                <a:solidFill>
                  <a:srgbClr val="6350A1"/>
                </a:solidFill>
                <a:latin typeface="Times New Roman"/>
                <a:cs typeface="Times New Roman"/>
              </a:rPr>
              <a:t>N</a:t>
            </a:r>
            <a:endParaRPr sz="4050">
              <a:latin typeface="Times New Roman"/>
              <a:cs typeface="Times New Roman"/>
            </a:endParaRPr>
          </a:p>
        </p:txBody>
      </p:sp>
      <p:sp>
        <p:nvSpPr>
          <p:cNvPr id="7" name="object 7"/>
          <p:cNvSpPr txBox="1"/>
          <p:nvPr/>
        </p:nvSpPr>
        <p:spPr>
          <a:xfrm rot="1200000">
            <a:off x="5277023" y="901095"/>
            <a:ext cx="649097" cy="518795"/>
          </a:xfrm>
          <a:prstGeom prst="rect">
            <a:avLst/>
          </a:prstGeom>
        </p:spPr>
        <p:txBody>
          <a:bodyPr vert="horz" wrap="square" lIns="0" tIns="0" rIns="0" bIns="0" rtlCol="0">
            <a:spAutoFit/>
          </a:bodyPr>
          <a:lstStyle/>
          <a:p>
            <a:pPr>
              <a:lnSpc>
                <a:spcPts val="4085"/>
              </a:lnSpc>
            </a:pPr>
            <a:r>
              <a:rPr sz="4050" b="1" spc="-155" dirty="0">
                <a:solidFill>
                  <a:srgbClr val="6350A1"/>
                </a:solidFill>
                <a:latin typeface="Times New Roman"/>
                <a:cs typeface="Times New Roman"/>
              </a:rPr>
              <a:t>G</a:t>
            </a:r>
            <a:endParaRPr sz="4050">
              <a:latin typeface="Times New Roman"/>
              <a:cs typeface="Times New Roman"/>
            </a:endParaRPr>
          </a:p>
        </p:txBody>
      </p:sp>
      <p:sp>
        <p:nvSpPr>
          <p:cNvPr id="8" name="object 8"/>
          <p:cNvSpPr txBox="1"/>
          <p:nvPr/>
        </p:nvSpPr>
        <p:spPr>
          <a:xfrm rot="2160000">
            <a:off x="5661902" y="1097153"/>
            <a:ext cx="606474" cy="518795"/>
          </a:xfrm>
          <a:prstGeom prst="rect">
            <a:avLst/>
          </a:prstGeom>
        </p:spPr>
        <p:txBody>
          <a:bodyPr vert="horz" wrap="square" lIns="0" tIns="0" rIns="0" bIns="0" rtlCol="0">
            <a:spAutoFit/>
          </a:bodyPr>
          <a:lstStyle/>
          <a:p>
            <a:pPr>
              <a:lnSpc>
                <a:spcPts val="4085"/>
              </a:lnSpc>
            </a:pPr>
            <a:r>
              <a:rPr sz="4050" b="1" spc="-250" dirty="0">
                <a:solidFill>
                  <a:srgbClr val="6350A1"/>
                </a:solidFill>
                <a:latin typeface="Times New Roman"/>
                <a:cs typeface="Times New Roman"/>
              </a:rPr>
              <a:t>E</a:t>
            </a:r>
            <a:endParaRPr sz="4050">
              <a:latin typeface="Times New Roman"/>
              <a:cs typeface="Times New Roman"/>
            </a:endParaRPr>
          </a:p>
        </p:txBody>
      </p:sp>
      <p:sp>
        <p:nvSpPr>
          <p:cNvPr id="9" name="object 9"/>
          <p:cNvSpPr txBox="1"/>
          <p:nvPr/>
        </p:nvSpPr>
        <p:spPr>
          <a:xfrm rot="2940000">
            <a:off x="5936402" y="1351966"/>
            <a:ext cx="614140" cy="518795"/>
          </a:xfrm>
          <a:prstGeom prst="rect">
            <a:avLst/>
          </a:prstGeom>
        </p:spPr>
        <p:txBody>
          <a:bodyPr vert="horz" wrap="square" lIns="0" tIns="0" rIns="0" bIns="0" rtlCol="0">
            <a:spAutoFit/>
          </a:bodyPr>
          <a:lstStyle/>
          <a:p>
            <a:pPr>
              <a:lnSpc>
                <a:spcPts val="4085"/>
              </a:lnSpc>
            </a:pPr>
            <a:r>
              <a:rPr sz="4050" b="1" spc="-409" dirty="0">
                <a:solidFill>
                  <a:srgbClr val="6350A1"/>
                </a:solidFill>
                <a:latin typeface="Times New Roman"/>
                <a:cs typeface="Times New Roman"/>
              </a:rPr>
              <a:t>R</a:t>
            </a:r>
            <a:endParaRPr sz="4050">
              <a:latin typeface="Times New Roman"/>
              <a:cs typeface="Times New Roman"/>
            </a:endParaRPr>
          </a:p>
        </p:txBody>
      </p:sp>
      <p:sp>
        <p:nvSpPr>
          <p:cNvPr id="10" name="object 10"/>
          <p:cNvSpPr txBox="1"/>
          <p:nvPr/>
        </p:nvSpPr>
        <p:spPr>
          <a:xfrm rot="3060000">
            <a:off x="3465437" y="3324032"/>
            <a:ext cx="601612" cy="518795"/>
          </a:xfrm>
          <a:prstGeom prst="rect">
            <a:avLst/>
          </a:prstGeom>
        </p:spPr>
        <p:txBody>
          <a:bodyPr vert="horz" wrap="square" lIns="0" tIns="0" rIns="0" bIns="0" rtlCol="0">
            <a:spAutoFit/>
          </a:bodyPr>
          <a:lstStyle/>
          <a:p>
            <a:pPr>
              <a:lnSpc>
                <a:spcPts val="4085"/>
              </a:lnSpc>
            </a:pPr>
            <a:r>
              <a:rPr sz="4050" b="1" spc="-355" dirty="0">
                <a:solidFill>
                  <a:srgbClr val="6350A1"/>
                </a:solidFill>
                <a:latin typeface="Times New Roman"/>
                <a:cs typeface="Times New Roman"/>
              </a:rPr>
              <a:t>T</a:t>
            </a:r>
            <a:endParaRPr sz="4050">
              <a:latin typeface="Times New Roman"/>
              <a:cs typeface="Times New Roman"/>
            </a:endParaRPr>
          </a:p>
        </p:txBody>
      </p:sp>
      <p:sp>
        <p:nvSpPr>
          <p:cNvPr id="11" name="object 11"/>
          <p:cNvSpPr txBox="1"/>
          <p:nvPr/>
        </p:nvSpPr>
        <p:spPr>
          <a:xfrm rot="2220000">
            <a:off x="3718285" y="3612676"/>
            <a:ext cx="644932" cy="518795"/>
          </a:xfrm>
          <a:prstGeom prst="rect">
            <a:avLst/>
          </a:prstGeom>
        </p:spPr>
        <p:txBody>
          <a:bodyPr vert="horz" wrap="square" lIns="0" tIns="0" rIns="0" bIns="0" rtlCol="0">
            <a:spAutoFit/>
          </a:bodyPr>
          <a:lstStyle/>
          <a:p>
            <a:pPr>
              <a:lnSpc>
                <a:spcPts val="4085"/>
              </a:lnSpc>
            </a:pPr>
            <a:r>
              <a:rPr sz="4050" b="1" spc="-155" dirty="0">
                <a:solidFill>
                  <a:srgbClr val="6350A1"/>
                </a:solidFill>
                <a:latin typeface="Times New Roman"/>
                <a:cs typeface="Times New Roman"/>
              </a:rPr>
              <a:t>O</a:t>
            </a:r>
            <a:endParaRPr sz="4050">
              <a:latin typeface="Times New Roman"/>
              <a:cs typeface="Times New Roman"/>
            </a:endParaRPr>
          </a:p>
        </p:txBody>
      </p:sp>
      <p:sp>
        <p:nvSpPr>
          <p:cNvPr id="12" name="object 12"/>
          <p:cNvSpPr txBox="1"/>
          <p:nvPr/>
        </p:nvSpPr>
        <p:spPr>
          <a:xfrm rot="1200000">
            <a:off x="4105497" y="3845085"/>
            <a:ext cx="647198" cy="518795"/>
          </a:xfrm>
          <a:prstGeom prst="rect">
            <a:avLst/>
          </a:prstGeom>
        </p:spPr>
        <p:txBody>
          <a:bodyPr vert="horz" wrap="square" lIns="0" tIns="0" rIns="0" bIns="0" rtlCol="0">
            <a:spAutoFit/>
          </a:bodyPr>
          <a:lstStyle/>
          <a:p>
            <a:pPr>
              <a:lnSpc>
                <a:spcPts val="4085"/>
              </a:lnSpc>
            </a:pPr>
            <a:r>
              <a:rPr sz="4050" b="1" spc="-155" dirty="0">
                <a:solidFill>
                  <a:srgbClr val="6350A1"/>
                </a:solidFill>
                <a:latin typeface="Times New Roman"/>
                <a:cs typeface="Times New Roman"/>
              </a:rPr>
              <a:t>G</a:t>
            </a:r>
            <a:endParaRPr sz="4050">
              <a:latin typeface="Times New Roman"/>
              <a:cs typeface="Times New Roman"/>
            </a:endParaRPr>
          </a:p>
        </p:txBody>
      </p:sp>
      <p:sp>
        <p:nvSpPr>
          <p:cNvPr id="13" name="object 13"/>
          <p:cNvSpPr txBox="1"/>
          <p:nvPr/>
        </p:nvSpPr>
        <p:spPr>
          <a:xfrm rot="240000">
            <a:off x="4531487" y="3952681"/>
            <a:ext cx="609443" cy="518795"/>
          </a:xfrm>
          <a:prstGeom prst="rect">
            <a:avLst/>
          </a:prstGeom>
        </p:spPr>
        <p:txBody>
          <a:bodyPr vert="horz" wrap="square" lIns="0" tIns="0" rIns="0" bIns="0" rtlCol="0">
            <a:spAutoFit/>
          </a:bodyPr>
          <a:lstStyle/>
          <a:p>
            <a:pPr>
              <a:lnSpc>
                <a:spcPts val="4085"/>
              </a:lnSpc>
            </a:pPr>
            <a:r>
              <a:rPr sz="4050" b="1" spc="-250" dirty="0">
                <a:solidFill>
                  <a:srgbClr val="6350A1"/>
                </a:solidFill>
                <a:latin typeface="Times New Roman"/>
                <a:cs typeface="Times New Roman"/>
              </a:rPr>
              <a:t>E</a:t>
            </a:r>
            <a:endParaRPr sz="4050">
              <a:latin typeface="Times New Roman"/>
              <a:cs typeface="Times New Roman"/>
            </a:endParaRPr>
          </a:p>
        </p:txBody>
      </p:sp>
      <p:sp>
        <p:nvSpPr>
          <p:cNvPr id="14" name="object 14"/>
          <p:cNvSpPr txBox="1"/>
          <p:nvPr/>
        </p:nvSpPr>
        <p:spPr>
          <a:xfrm rot="21060000">
            <a:off x="4922910" y="3952388"/>
            <a:ext cx="599382" cy="518795"/>
          </a:xfrm>
          <a:prstGeom prst="rect">
            <a:avLst/>
          </a:prstGeom>
        </p:spPr>
        <p:txBody>
          <a:bodyPr vert="horz" wrap="square" lIns="0" tIns="0" rIns="0" bIns="0" rtlCol="0">
            <a:spAutoFit/>
          </a:bodyPr>
          <a:lstStyle/>
          <a:p>
            <a:pPr>
              <a:lnSpc>
                <a:spcPts val="4085"/>
              </a:lnSpc>
            </a:pPr>
            <a:r>
              <a:rPr sz="4050" b="1" spc="-355" dirty="0">
                <a:solidFill>
                  <a:srgbClr val="6350A1"/>
                </a:solidFill>
                <a:latin typeface="Times New Roman"/>
                <a:cs typeface="Times New Roman"/>
              </a:rPr>
              <a:t>T</a:t>
            </a:r>
            <a:endParaRPr sz="4050">
              <a:latin typeface="Times New Roman"/>
              <a:cs typeface="Times New Roman"/>
            </a:endParaRPr>
          </a:p>
        </p:txBody>
      </p:sp>
      <p:sp>
        <p:nvSpPr>
          <p:cNvPr id="15" name="object 15"/>
          <p:cNvSpPr txBox="1"/>
          <p:nvPr/>
        </p:nvSpPr>
        <p:spPr>
          <a:xfrm rot="20160000">
            <a:off x="5299061" y="3849062"/>
            <a:ext cx="644180" cy="518795"/>
          </a:xfrm>
          <a:prstGeom prst="rect">
            <a:avLst/>
          </a:prstGeom>
        </p:spPr>
        <p:txBody>
          <a:bodyPr vert="horz" wrap="square" lIns="0" tIns="0" rIns="0" bIns="0" rtlCol="0">
            <a:spAutoFit/>
          </a:bodyPr>
          <a:lstStyle/>
          <a:p>
            <a:pPr>
              <a:lnSpc>
                <a:spcPts val="4085"/>
              </a:lnSpc>
            </a:pPr>
            <a:r>
              <a:rPr sz="4050" b="1" spc="-210" dirty="0">
                <a:solidFill>
                  <a:srgbClr val="6350A1"/>
                </a:solidFill>
                <a:latin typeface="Times New Roman"/>
                <a:cs typeface="Times New Roman"/>
              </a:rPr>
              <a:t>H</a:t>
            </a:r>
            <a:endParaRPr sz="4050">
              <a:latin typeface="Times New Roman"/>
              <a:cs typeface="Times New Roman"/>
            </a:endParaRPr>
          </a:p>
        </p:txBody>
      </p:sp>
      <p:sp>
        <p:nvSpPr>
          <p:cNvPr id="16" name="object 16"/>
          <p:cNvSpPr txBox="1"/>
          <p:nvPr/>
        </p:nvSpPr>
        <p:spPr>
          <a:xfrm rot="19260000">
            <a:off x="5679239" y="3639618"/>
            <a:ext cx="610442" cy="518795"/>
          </a:xfrm>
          <a:prstGeom prst="rect">
            <a:avLst/>
          </a:prstGeom>
        </p:spPr>
        <p:txBody>
          <a:bodyPr vert="horz" wrap="square" lIns="0" tIns="0" rIns="0" bIns="0" rtlCol="0">
            <a:spAutoFit/>
          </a:bodyPr>
          <a:lstStyle/>
          <a:p>
            <a:pPr>
              <a:lnSpc>
                <a:spcPts val="4085"/>
              </a:lnSpc>
            </a:pPr>
            <a:r>
              <a:rPr sz="4050" b="1" spc="-250" dirty="0">
                <a:solidFill>
                  <a:srgbClr val="6350A1"/>
                </a:solidFill>
                <a:latin typeface="Times New Roman"/>
                <a:cs typeface="Times New Roman"/>
              </a:rPr>
              <a:t>E</a:t>
            </a:r>
            <a:endParaRPr sz="4050">
              <a:latin typeface="Times New Roman"/>
              <a:cs typeface="Times New Roman"/>
            </a:endParaRPr>
          </a:p>
        </p:txBody>
      </p:sp>
      <p:sp>
        <p:nvSpPr>
          <p:cNvPr id="17" name="object 17"/>
          <p:cNvSpPr txBox="1"/>
          <p:nvPr/>
        </p:nvSpPr>
        <p:spPr>
          <a:xfrm rot="18480000">
            <a:off x="5962070" y="3355354"/>
            <a:ext cx="611110" cy="518795"/>
          </a:xfrm>
          <a:prstGeom prst="rect">
            <a:avLst/>
          </a:prstGeom>
        </p:spPr>
        <p:txBody>
          <a:bodyPr vert="horz" wrap="square" lIns="0" tIns="0" rIns="0" bIns="0" rtlCol="0">
            <a:spAutoFit/>
          </a:bodyPr>
          <a:lstStyle/>
          <a:p>
            <a:pPr>
              <a:lnSpc>
                <a:spcPts val="4085"/>
              </a:lnSpc>
            </a:pPr>
            <a:r>
              <a:rPr sz="4050" b="1" spc="-409" dirty="0">
                <a:solidFill>
                  <a:srgbClr val="6350A1"/>
                </a:solidFill>
                <a:latin typeface="Times New Roman"/>
                <a:cs typeface="Times New Roman"/>
              </a:rPr>
              <a:t>R</a:t>
            </a:r>
            <a:endParaRPr sz="4050">
              <a:latin typeface="Times New Roman"/>
              <a:cs typeface="Times New Roman"/>
            </a:endParaRPr>
          </a:p>
        </p:txBody>
      </p:sp>
      <p:sp>
        <p:nvSpPr>
          <p:cNvPr id="18" name="object 18"/>
          <p:cNvSpPr/>
          <p:nvPr/>
        </p:nvSpPr>
        <p:spPr>
          <a:xfrm>
            <a:off x="3594381" y="1941316"/>
            <a:ext cx="0" cy="1432560"/>
          </a:xfrm>
          <a:custGeom>
            <a:avLst/>
            <a:gdLst/>
            <a:ahLst/>
            <a:cxnLst/>
            <a:rect l="l" t="t" r="r" b="b"/>
            <a:pathLst>
              <a:path h="1432560">
                <a:moveTo>
                  <a:pt x="0" y="0"/>
                </a:moveTo>
                <a:lnTo>
                  <a:pt x="0" y="1432394"/>
                </a:lnTo>
              </a:path>
            </a:pathLst>
          </a:custGeom>
          <a:ln w="17297">
            <a:solidFill>
              <a:srgbClr val="6350A1"/>
            </a:solidFill>
          </a:ln>
        </p:spPr>
        <p:txBody>
          <a:bodyPr wrap="square" lIns="0" tIns="0" rIns="0" bIns="0" rtlCol="0"/>
          <a:lstStyle/>
          <a:p>
            <a:endParaRPr/>
          </a:p>
        </p:txBody>
      </p:sp>
      <p:sp>
        <p:nvSpPr>
          <p:cNvPr id="19" name="object 19"/>
          <p:cNvSpPr/>
          <p:nvPr/>
        </p:nvSpPr>
        <p:spPr>
          <a:xfrm>
            <a:off x="6464018" y="1941316"/>
            <a:ext cx="0" cy="1432560"/>
          </a:xfrm>
          <a:custGeom>
            <a:avLst/>
            <a:gdLst/>
            <a:ahLst/>
            <a:cxnLst/>
            <a:rect l="l" t="t" r="r" b="b"/>
            <a:pathLst>
              <a:path h="1432560">
                <a:moveTo>
                  <a:pt x="0" y="0"/>
                </a:moveTo>
                <a:lnTo>
                  <a:pt x="0" y="1432394"/>
                </a:lnTo>
              </a:path>
            </a:pathLst>
          </a:custGeom>
          <a:ln w="17297">
            <a:solidFill>
              <a:srgbClr val="6350A1"/>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432896" y="7107949"/>
            <a:ext cx="2749163" cy="453472"/>
          </a:xfrm>
          <a:prstGeom prst="rect">
            <a:avLst/>
          </a:prstGeom>
        </p:spPr>
      </p:pic>
      <p:sp>
        <p:nvSpPr>
          <p:cNvPr id="21" name="object 21"/>
          <p:cNvSpPr/>
          <p:nvPr/>
        </p:nvSpPr>
        <p:spPr>
          <a:xfrm>
            <a:off x="0" y="4978400"/>
            <a:ext cx="10058400" cy="1905000"/>
          </a:xfrm>
          <a:custGeom>
            <a:avLst/>
            <a:gdLst/>
            <a:ahLst/>
            <a:cxnLst/>
            <a:rect l="l" t="t" r="r" b="b"/>
            <a:pathLst>
              <a:path w="10058400" h="1905000">
                <a:moveTo>
                  <a:pt x="10058400" y="0"/>
                </a:moveTo>
                <a:lnTo>
                  <a:pt x="10058400" y="1905000"/>
                </a:lnTo>
                <a:lnTo>
                  <a:pt x="0" y="1905000"/>
                </a:lnTo>
                <a:lnTo>
                  <a:pt x="0" y="0"/>
                </a:lnTo>
                <a:lnTo>
                  <a:pt x="10058400" y="0"/>
                </a:lnTo>
                <a:close/>
              </a:path>
            </a:pathLst>
          </a:custGeom>
          <a:solidFill>
            <a:srgbClr val="FFDA6D">
              <a:alpha val="89999"/>
            </a:srgbClr>
          </a:solidFill>
        </p:spPr>
        <p:txBody>
          <a:bodyPr wrap="square" lIns="0" tIns="0" rIns="0" bIns="0" rtlCol="0"/>
          <a:lstStyle/>
          <a:p>
            <a:endParaRPr/>
          </a:p>
        </p:txBody>
      </p:sp>
      <p:pic>
        <p:nvPicPr>
          <p:cNvPr id="22" name="object 22"/>
          <p:cNvPicPr/>
          <p:nvPr/>
        </p:nvPicPr>
        <p:blipFill>
          <a:blip r:embed="rId3" cstate="print"/>
          <a:stretch>
            <a:fillRect/>
          </a:stretch>
        </p:blipFill>
        <p:spPr>
          <a:xfrm>
            <a:off x="8051027" y="7137400"/>
            <a:ext cx="1550172" cy="394235"/>
          </a:xfrm>
          <a:prstGeom prst="rect">
            <a:avLst/>
          </a:prstGeom>
        </p:spPr>
      </p:pic>
      <p:sp>
        <p:nvSpPr>
          <p:cNvPr id="23" name="object 23"/>
          <p:cNvSpPr txBox="1"/>
          <p:nvPr/>
        </p:nvSpPr>
        <p:spPr>
          <a:xfrm>
            <a:off x="1009650" y="5385606"/>
            <a:ext cx="8039100" cy="979755"/>
          </a:xfrm>
          <a:prstGeom prst="rect">
            <a:avLst/>
          </a:prstGeom>
        </p:spPr>
        <p:txBody>
          <a:bodyPr vert="horz" wrap="square" lIns="0" tIns="116840" rIns="0" bIns="0" rtlCol="0">
            <a:spAutoFit/>
          </a:bodyPr>
          <a:lstStyle/>
          <a:p>
            <a:pPr algn="ctr">
              <a:lnSpc>
                <a:spcPct val="100000"/>
              </a:lnSpc>
              <a:spcBef>
                <a:spcPts val="920"/>
              </a:spcBef>
            </a:pPr>
            <a:r>
              <a:rPr sz="1400" b="1" spc="135" dirty="0">
                <a:solidFill>
                  <a:srgbClr val="414042"/>
                </a:solidFill>
                <a:latin typeface="Roboto"/>
                <a:cs typeface="Roboto"/>
              </a:rPr>
              <a:t>STRONGER</a:t>
            </a:r>
            <a:r>
              <a:rPr sz="1400" b="1" spc="204" dirty="0">
                <a:solidFill>
                  <a:srgbClr val="414042"/>
                </a:solidFill>
                <a:latin typeface="Roboto"/>
                <a:cs typeface="Roboto"/>
              </a:rPr>
              <a:t> </a:t>
            </a:r>
            <a:r>
              <a:rPr sz="1400" b="1" spc="145" dirty="0">
                <a:solidFill>
                  <a:srgbClr val="414042"/>
                </a:solidFill>
                <a:latin typeface="Roboto"/>
                <a:cs typeface="Roboto"/>
              </a:rPr>
              <a:t>TOGETHER</a:t>
            </a:r>
            <a:r>
              <a:rPr sz="1400" b="1" spc="254" dirty="0">
                <a:solidFill>
                  <a:srgbClr val="414042"/>
                </a:solidFill>
                <a:latin typeface="Roboto"/>
                <a:cs typeface="Roboto"/>
              </a:rPr>
              <a:t> </a:t>
            </a:r>
            <a:r>
              <a:rPr sz="1400" spc="120" dirty="0">
                <a:solidFill>
                  <a:srgbClr val="414042"/>
                </a:solidFill>
                <a:latin typeface="Roboto"/>
                <a:cs typeface="Roboto"/>
              </a:rPr>
              <a:t>PROJECT</a:t>
            </a:r>
            <a:r>
              <a:rPr lang="en-CA" sz="1400" spc="120" dirty="0">
                <a:solidFill>
                  <a:srgbClr val="414042"/>
                </a:solidFill>
                <a:latin typeface="Roboto"/>
                <a:cs typeface="Roboto"/>
              </a:rPr>
              <a:t>, ORGANIZED BY THE CHINESE CULTURAL CENTRE OF GREATER TORONTO,</a:t>
            </a:r>
            <a:r>
              <a:rPr sz="1400" spc="215" dirty="0">
                <a:solidFill>
                  <a:srgbClr val="414042"/>
                </a:solidFill>
                <a:latin typeface="Roboto"/>
                <a:cs typeface="Roboto"/>
              </a:rPr>
              <a:t> </a:t>
            </a:r>
            <a:r>
              <a:rPr sz="1400" spc="105" dirty="0">
                <a:solidFill>
                  <a:srgbClr val="414042"/>
                </a:solidFill>
                <a:latin typeface="Roboto"/>
                <a:cs typeface="Roboto"/>
              </a:rPr>
              <a:t>HAS</a:t>
            </a:r>
            <a:r>
              <a:rPr sz="1400" spc="250" dirty="0">
                <a:solidFill>
                  <a:srgbClr val="414042"/>
                </a:solidFill>
                <a:latin typeface="Roboto"/>
                <a:cs typeface="Roboto"/>
              </a:rPr>
              <a:t> </a:t>
            </a:r>
            <a:r>
              <a:rPr sz="1400" spc="114" dirty="0">
                <a:solidFill>
                  <a:srgbClr val="414042"/>
                </a:solidFill>
                <a:latin typeface="Roboto"/>
                <a:cs typeface="Roboto"/>
              </a:rPr>
              <a:t>BEEN</a:t>
            </a:r>
            <a:r>
              <a:rPr sz="1400" spc="250" dirty="0">
                <a:solidFill>
                  <a:srgbClr val="414042"/>
                </a:solidFill>
                <a:latin typeface="Roboto"/>
                <a:cs typeface="Roboto"/>
              </a:rPr>
              <a:t> </a:t>
            </a:r>
            <a:r>
              <a:rPr sz="1400" spc="120" dirty="0">
                <a:solidFill>
                  <a:srgbClr val="414042"/>
                </a:solidFill>
                <a:latin typeface="Roboto"/>
                <a:cs typeface="Roboto"/>
              </a:rPr>
              <a:t>APPROVED</a:t>
            </a:r>
            <a:r>
              <a:rPr sz="1400" spc="250" dirty="0">
                <a:solidFill>
                  <a:srgbClr val="414042"/>
                </a:solidFill>
                <a:latin typeface="Roboto"/>
                <a:cs typeface="Roboto"/>
              </a:rPr>
              <a:t> </a:t>
            </a:r>
            <a:r>
              <a:rPr sz="1400" spc="90" dirty="0">
                <a:solidFill>
                  <a:srgbClr val="414042"/>
                </a:solidFill>
                <a:latin typeface="Roboto"/>
                <a:cs typeface="Roboto"/>
              </a:rPr>
              <a:t>FOR</a:t>
            </a:r>
            <a:r>
              <a:rPr sz="1400" spc="250" dirty="0">
                <a:solidFill>
                  <a:srgbClr val="414042"/>
                </a:solidFill>
                <a:latin typeface="Roboto"/>
                <a:cs typeface="Roboto"/>
              </a:rPr>
              <a:t> </a:t>
            </a:r>
            <a:r>
              <a:rPr sz="1400" spc="114" dirty="0">
                <a:solidFill>
                  <a:srgbClr val="414042"/>
                </a:solidFill>
                <a:latin typeface="Roboto"/>
                <a:cs typeface="Roboto"/>
              </a:rPr>
              <a:t>FUNDING</a:t>
            </a:r>
            <a:r>
              <a:rPr sz="1400" spc="250" dirty="0">
                <a:solidFill>
                  <a:srgbClr val="414042"/>
                </a:solidFill>
                <a:latin typeface="Roboto"/>
                <a:cs typeface="Roboto"/>
              </a:rPr>
              <a:t> </a:t>
            </a:r>
            <a:r>
              <a:rPr sz="1400" spc="100" dirty="0">
                <a:solidFill>
                  <a:srgbClr val="414042"/>
                </a:solidFill>
                <a:latin typeface="Roboto"/>
                <a:cs typeface="Roboto"/>
              </a:rPr>
              <a:t>UNDER</a:t>
            </a:r>
            <a:r>
              <a:rPr sz="1400" spc="-204" dirty="0">
                <a:solidFill>
                  <a:srgbClr val="414042"/>
                </a:solidFill>
                <a:latin typeface="Roboto"/>
                <a:cs typeface="Roboto"/>
              </a:rPr>
              <a:t> </a:t>
            </a:r>
            <a:r>
              <a:rPr lang="en-CA" sz="1400" dirty="0">
                <a:latin typeface="Roboto"/>
                <a:cs typeface="Roboto"/>
              </a:rPr>
              <a:t> </a:t>
            </a:r>
            <a:r>
              <a:rPr sz="1400" spc="105" dirty="0">
                <a:solidFill>
                  <a:srgbClr val="414042"/>
                </a:solidFill>
                <a:latin typeface="Roboto"/>
                <a:cs typeface="Roboto"/>
              </a:rPr>
              <a:t>THE</a:t>
            </a:r>
            <a:r>
              <a:rPr sz="1400" spc="245" dirty="0">
                <a:solidFill>
                  <a:srgbClr val="414042"/>
                </a:solidFill>
                <a:latin typeface="Roboto"/>
                <a:cs typeface="Roboto"/>
              </a:rPr>
              <a:t> </a:t>
            </a:r>
            <a:r>
              <a:rPr sz="1400" b="1" spc="114" dirty="0">
                <a:solidFill>
                  <a:srgbClr val="414042"/>
                </a:solidFill>
                <a:latin typeface="Roboto"/>
                <a:cs typeface="Roboto"/>
              </a:rPr>
              <a:t>SAFER</a:t>
            </a:r>
            <a:r>
              <a:rPr sz="1400" b="1" spc="245" dirty="0">
                <a:solidFill>
                  <a:srgbClr val="414042"/>
                </a:solidFill>
                <a:latin typeface="Roboto"/>
                <a:cs typeface="Roboto"/>
              </a:rPr>
              <a:t> </a:t>
            </a:r>
            <a:r>
              <a:rPr sz="1400" b="1" spc="100" dirty="0">
                <a:solidFill>
                  <a:srgbClr val="414042"/>
                </a:solidFill>
                <a:latin typeface="Roboto"/>
                <a:cs typeface="Roboto"/>
              </a:rPr>
              <a:t>AND</a:t>
            </a:r>
            <a:r>
              <a:rPr sz="1400" b="1" spc="245" dirty="0">
                <a:solidFill>
                  <a:srgbClr val="414042"/>
                </a:solidFill>
                <a:latin typeface="Roboto"/>
                <a:cs typeface="Roboto"/>
              </a:rPr>
              <a:t> </a:t>
            </a:r>
            <a:r>
              <a:rPr sz="1400" b="1" spc="100" dirty="0">
                <a:solidFill>
                  <a:srgbClr val="414042"/>
                </a:solidFill>
                <a:latin typeface="Roboto"/>
                <a:cs typeface="Roboto"/>
              </a:rPr>
              <a:t>VITAL</a:t>
            </a:r>
            <a:r>
              <a:rPr sz="1400" b="1" spc="250" dirty="0">
                <a:solidFill>
                  <a:srgbClr val="414042"/>
                </a:solidFill>
                <a:latin typeface="Roboto"/>
                <a:cs typeface="Roboto"/>
              </a:rPr>
              <a:t> </a:t>
            </a:r>
            <a:r>
              <a:rPr sz="1400" b="1" spc="125" dirty="0">
                <a:solidFill>
                  <a:srgbClr val="414042"/>
                </a:solidFill>
                <a:latin typeface="Roboto"/>
                <a:cs typeface="Roboto"/>
              </a:rPr>
              <a:t>COMMUNITIES</a:t>
            </a:r>
            <a:r>
              <a:rPr sz="1400" b="1" spc="245" dirty="0">
                <a:solidFill>
                  <a:srgbClr val="414042"/>
                </a:solidFill>
                <a:latin typeface="Roboto"/>
                <a:cs typeface="Roboto"/>
              </a:rPr>
              <a:t> </a:t>
            </a:r>
            <a:r>
              <a:rPr sz="1400" b="1" spc="114" dirty="0">
                <a:solidFill>
                  <a:srgbClr val="414042"/>
                </a:solidFill>
                <a:latin typeface="Roboto"/>
                <a:cs typeface="Roboto"/>
              </a:rPr>
              <a:t>GRANT</a:t>
            </a:r>
            <a:r>
              <a:rPr sz="1400" spc="190" dirty="0">
                <a:solidFill>
                  <a:srgbClr val="414042"/>
                </a:solidFill>
                <a:latin typeface="Roboto"/>
                <a:cs typeface="Roboto"/>
              </a:rPr>
              <a:t> </a:t>
            </a:r>
            <a:r>
              <a:rPr sz="1400" spc="-50" dirty="0">
                <a:solidFill>
                  <a:srgbClr val="414042"/>
                </a:solidFill>
                <a:latin typeface="Roboto"/>
                <a:cs typeface="Roboto"/>
              </a:rPr>
              <a:t>–</a:t>
            </a:r>
            <a:r>
              <a:rPr sz="1400" spc="220" dirty="0">
                <a:solidFill>
                  <a:srgbClr val="414042"/>
                </a:solidFill>
                <a:latin typeface="Roboto"/>
                <a:cs typeface="Roboto"/>
              </a:rPr>
              <a:t> </a:t>
            </a:r>
            <a:r>
              <a:rPr sz="1400" spc="130" dirty="0">
                <a:solidFill>
                  <a:srgbClr val="414042"/>
                </a:solidFill>
                <a:latin typeface="Roboto"/>
                <a:cs typeface="Roboto"/>
              </a:rPr>
              <a:t>PREVENTING</a:t>
            </a:r>
            <a:r>
              <a:rPr sz="1400" spc="250" dirty="0">
                <a:solidFill>
                  <a:srgbClr val="414042"/>
                </a:solidFill>
                <a:latin typeface="Roboto"/>
                <a:cs typeface="Roboto"/>
              </a:rPr>
              <a:t> </a:t>
            </a:r>
            <a:r>
              <a:rPr sz="1400" spc="100" dirty="0">
                <a:solidFill>
                  <a:srgbClr val="414042"/>
                </a:solidFill>
                <a:latin typeface="Roboto"/>
                <a:cs typeface="Roboto"/>
              </a:rPr>
              <a:t>HATE</a:t>
            </a:r>
            <a:r>
              <a:rPr sz="1400" spc="245" dirty="0">
                <a:solidFill>
                  <a:srgbClr val="414042"/>
                </a:solidFill>
                <a:latin typeface="Roboto"/>
                <a:cs typeface="Roboto"/>
              </a:rPr>
              <a:t> </a:t>
            </a:r>
            <a:r>
              <a:rPr sz="1400" spc="110" dirty="0">
                <a:solidFill>
                  <a:srgbClr val="414042"/>
                </a:solidFill>
                <a:latin typeface="Roboto"/>
                <a:cs typeface="Roboto"/>
              </a:rPr>
              <a:t>MOTIVATED</a:t>
            </a:r>
            <a:r>
              <a:rPr sz="1400" spc="245" dirty="0">
                <a:solidFill>
                  <a:srgbClr val="414042"/>
                </a:solidFill>
                <a:latin typeface="Roboto"/>
                <a:cs typeface="Roboto"/>
              </a:rPr>
              <a:t> </a:t>
            </a:r>
            <a:r>
              <a:rPr sz="1400" spc="114" dirty="0">
                <a:solidFill>
                  <a:srgbClr val="414042"/>
                </a:solidFill>
                <a:latin typeface="Roboto"/>
                <a:cs typeface="Roboto"/>
              </a:rPr>
              <a:t>CRIME </a:t>
            </a:r>
            <a:r>
              <a:rPr sz="1400" spc="-330" dirty="0">
                <a:solidFill>
                  <a:srgbClr val="414042"/>
                </a:solidFill>
                <a:latin typeface="Roboto"/>
                <a:cs typeface="Roboto"/>
              </a:rPr>
              <a:t> </a:t>
            </a:r>
            <a:r>
              <a:rPr sz="1400" spc="114" dirty="0">
                <a:solidFill>
                  <a:srgbClr val="414042"/>
                </a:solidFill>
                <a:latin typeface="Roboto"/>
                <a:cs typeface="Roboto"/>
              </a:rPr>
              <a:t>THROUGH</a:t>
            </a:r>
            <a:r>
              <a:rPr sz="1400" spc="240" dirty="0">
                <a:solidFill>
                  <a:srgbClr val="414042"/>
                </a:solidFill>
                <a:latin typeface="Roboto"/>
                <a:cs typeface="Roboto"/>
              </a:rPr>
              <a:t> </a:t>
            </a:r>
            <a:r>
              <a:rPr sz="1400" spc="120" dirty="0">
                <a:solidFill>
                  <a:srgbClr val="414042"/>
                </a:solidFill>
                <a:latin typeface="Roboto"/>
                <a:cs typeface="Roboto"/>
              </a:rPr>
              <a:t>COMMUNITY</a:t>
            </a:r>
            <a:r>
              <a:rPr sz="1400" spc="245" dirty="0">
                <a:solidFill>
                  <a:srgbClr val="414042"/>
                </a:solidFill>
                <a:latin typeface="Roboto"/>
                <a:cs typeface="Roboto"/>
              </a:rPr>
              <a:t> </a:t>
            </a:r>
            <a:r>
              <a:rPr sz="1400" spc="125" dirty="0">
                <a:solidFill>
                  <a:srgbClr val="414042"/>
                </a:solidFill>
                <a:latin typeface="Roboto"/>
                <a:cs typeface="Roboto"/>
              </a:rPr>
              <a:t>COLLABORATION</a:t>
            </a:r>
            <a:r>
              <a:rPr sz="1400" spc="-204" dirty="0">
                <a:solidFill>
                  <a:srgbClr val="414042"/>
                </a:solidFill>
                <a:latin typeface="Roboto"/>
                <a:cs typeface="Roboto"/>
              </a:rPr>
              <a:t> </a:t>
            </a:r>
            <a:endParaRPr sz="14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0A530">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4865370" cy="558800"/>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spc="-80" dirty="0"/>
              <a:t>A</a:t>
            </a:r>
            <a:r>
              <a:rPr spc="-15" dirty="0"/>
              <a:t>CTI</a:t>
            </a:r>
            <a:r>
              <a:rPr spc="-95" dirty="0"/>
              <a:t>V</a:t>
            </a:r>
            <a:r>
              <a:rPr spc="20" dirty="0"/>
              <a:t>ITIE</a:t>
            </a:r>
            <a:r>
              <a:rPr spc="-240" dirty="0"/>
              <a:t>S</a:t>
            </a:r>
            <a:r>
              <a:rPr dirty="0"/>
              <a:t>	</a:t>
            </a:r>
            <a:r>
              <a:rPr spc="105" dirty="0"/>
              <a:t>(</a:t>
            </a:r>
            <a:r>
              <a:rPr spc="95" dirty="0"/>
              <a:t>C</a:t>
            </a:r>
            <a:r>
              <a:rPr spc="60" dirty="0"/>
              <a:t>ONT’</a:t>
            </a:r>
            <a:r>
              <a:rPr spc="-85" dirty="0"/>
              <a:t>D</a:t>
            </a:r>
            <a:r>
              <a:rPr spc="-45" dirty="0"/>
              <a:t>)</a:t>
            </a:r>
          </a:p>
        </p:txBody>
      </p:sp>
      <p:sp>
        <p:nvSpPr>
          <p:cNvPr id="7" name="object 7"/>
          <p:cNvSpPr txBox="1"/>
          <p:nvPr/>
        </p:nvSpPr>
        <p:spPr>
          <a:xfrm>
            <a:off x="8632422" y="7245608"/>
            <a:ext cx="993140" cy="384721"/>
          </a:xfrm>
          <a:prstGeom prst="rect">
            <a:avLst/>
          </a:prstGeom>
        </p:spPr>
        <p:txBody>
          <a:bodyPr vert="horz" wrap="square" lIns="0" tIns="0" rIns="0" bIns="0" rtlCol="0">
            <a:spAutoFit/>
          </a:bodyPr>
          <a:lstStyle/>
          <a:p>
            <a:pPr marL="12700">
              <a:lnSpc>
                <a:spcPts val="1530"/>
              </a:lnSpc>
            </a:pPr>
            <a:r>
              <a:rPr sz="1300" b="1" spc="-10" dirty="0">
                <a:solidFill>
                  <a:srgbClr val="414042"/>
                </a:solidFill>
                <a:latin typeface="Times New Roman"/>
                <a:cs typeface="Times New Roman"/>
              </a:rPr>
              <a:t>ACTIVITIES</a:t>
            </a:r>
            <a:endParaRPr lang="en-CA" sz="1300" b="1" spc="-10" dirty="0">
              <a:solidFill>
                <a:srgbClr val="414042"/>
              </a:solidFill>
              <a:latin typeface="Times New Roman"/>
              <a:cs typeface="Times New Roman"/>
            </a:endParaRPr>
          </a:p>
          <a:p>
            <a:pPr marL="12700" algn="r">
              <a:lnSpc>
                <a:spcPts val="1530"/>
              </a:lnSpc>
            </a:pPr>
            <a:r>
              <a:rPr lang="en-CA" sz="1300" b="1" spc="-10" dirty="0">
                <a:solidFill>
                  <a:srgbClr val="414042"/>
                </a:solidFill>
                <a:latin typeface="Times New Roman"/>
                <a:cs typeface="Times New Roman"/>
              </a:rPr>
              <a:t>10 of 12</a:t>
            </a:r>
            <a:endParaRPr sz="1300" dirty="0">
              <a:latin typeface="Times New Roman"/>
              <a:cs typeface="Times New Roman"/>
            </a:endParaRPr>
          </a:p>
        </p:txBody>
      </p:sp>
      <p:sp>
        <p:nvSpPr>
          <p:cNvPr id="6" name="object 6"/>
          <p:cNvSpPr txBox="1">
            <a:spLocks noGrp="1"/>
          </p:cNvSpPr>
          <p:nvPr>
            <p:ph type="body" idx="1"/>
          </p:nvPr>
        </p:nvSpPr>
        <p:spPr>
          <a:xfrm>
            <a:off x="1109345" y="2572735"/>
            <a:ext cx="7839709" cy="2346796"/>
          </a:xfrm>
          <a:prstGeom prst="rect">
            <a:avLst/>
          </a:prstGeom>
        </p:spPr>
        <p:txBody>
          <a:bodyPr vert="horz" wrap="square" lIns="0" tIns="0" rIns="0" bIns="0" rtlCol="0">
            <a:spAutoFit/>
          </a:bodyPr>
          <a:lstStyle/>
          <a:p>
            <a:pPr marL="350520" indent="-228600">
              <a:lnSpc>
                <a:spcPct val="100000"/>
              </a:lnSpc>
              <a:spcBef>
                <a:spcPts val="1300"/>
              </a:spcBef>
              <a:buChar char="•"/>
              <a:tabLst>
                <a:tab pos="350520" algn="l"/>
                <a:tab pos="351155" algn="l"/>
              </a:tabLst>
            </a:pPr>
            <a:r>
              <a:rPr spc="10" dirty="0"/>
              <a:t>Publishing</a:t>
            </a:r>
            <a:r>
              <a:rPr spc="80" dirty="0"/>
              <a:t> </a:t>
            </a:r>
            <a:r>
              <a:rPr spc="5" dirty="0"/>
              <a:t>and</a:t>
            </a:r>
            <a:r>
              <a:rPr spc="85" dirty="0"/>
              <a:t> </a:t>
            </a:r>
            <a:r>
              <a:rPr spc="15" dirty="0"/>
              <a:t>distributing</a:t>
            </a:r>
            <a:r>
              <a:rPr spc="80" dirty="0"/>
              <a:t> </a:t>
            </a:r>
            <a:r>
              <a:rPr spc="20" dirty="0"/>
              <a:t>copies</a:t>
            </a:r>
            <a:r>
              <a:rPr spc="80" dirty="0"/>
              <a:t> </a:t>
            </a:r>
            <a:r>
              <a:rPr spc="35" dirty="0"/>
              <a:t>of</a:t>
            </a:r>
            <a:r>
              <a:rPr spc="85" dirty="0"/>
              <a:t> </a:t>
            </a:r>
            <a:r>
              <a:rPr dirty="0"/>
              <a:t>“Toolkit</a:t>
            </a:r>
            <a:r>
              <a:rPr spc="80" dirty="0"/>
              <a:t> </a:t>
            </a:r>
            <a:r>
              <a:rPr spc="20" dirty="0"/>
              <a:t>against</a:t>
            </a:r>
            <a:r>
              <a:rPr lang="en-CA" spc="20" dirty="0"/>
              <a:t> </a:t>
            </a:r>
            <a:r>
              <a:rPr spc="25" dirty="0"/>
              <a:t>Hate</a:t>
            </a:r>
            <a:r>
              <a:rPr spc="75" dirty="0"/>
              <a:t> </a:t>
            </a:r>
            <a:r>
              <a:rPr spc="20" dirty="0"/>
              <a:t>Activities</a:t>
            </a:r>
            <a:r>
              <a:rPr spc="75" dirty="0"/>
              <a:t> </a:t>
            </a:r>
            <a:r>
              <a:rPr spc="5" dirty="0"/>
              <a:t>and</a:t>
            </a:r>
            <a:r>
              <a:rPr spc="80" dirty="0"/>
              <a:t> </a:t>
            </a:r>
            <a:r>
              <a:rPr spc="25" dirty="0"/>
              <a:t>Crime”</a:t>
            </a:r>
            <a:r>
              <a:rPr spc="75" dirty="0"/>
              <a:t> </a:t>
            </a:r>
            <a:r>
              <a:rPr dirty="0"/>
              <a:t>to</a:t>
            </a:r>
            <a:r>
              <a:rPr spc="80" dirty="0"/>
              <a:t> </a:t>
            </a:r>
            <a:r>
              <a:rPr spc="30" dirty="0"/>
              <a:t>selected</a:t>
            </a:r>
            <a:r>
              <a:rPr spc="75" dirty="0"/>
              <a:t> </a:t>
            </a:r>
            <a:r>
              <a:rPr spc="10" dirty="0"/>
              <a:t>vulnerable</a:t>
            </a:r>
            <a:r>
              <a:rPr spc="75" dirty="0"/>
              <a:t> </a:t>
            </a:r>
            <a:r>
              <a:rPr spc="25" dirty="0"/>
              <a:t>people</a:t>
            </a:r>
            <a:r>
              <a:rPr spc="80" dirty="0"/>
              <a:t> </a:t>
            </a:r>
            <a:r>
              <a:rPr spc="-10" dirty="0"/>
              <a:t>in</a:t>
            </a:r>
            <a:r>
              <a:rPr spc="75" dirty="0"/>
              <a:t> </a:t>
            </a:r>
            <a:r>
              <a:rPr spc="25" dirty="0"/>
              <a:t>the </a:t>
            </a:r>
            <a:r>
              <a:rPr spc="30" dirty="0"/>
              <a:t> </a:t>
            </a:r>
            <a:r>
              <a:rPr dirty="0"/>
              <a:t>community.</a:t>
            </a:r>
            <a:r>
              <a:rPr spc="80" dirty="0"/>
              <a:t> </a:t>
            </a:r>
            <a:r>
              <a:rPr spc="10" dirty="0"/>
              <a:t>Digital</a:t>
            </a:r>
            <a:r>
              <a:rPr spc="85" dirty="0"/>
              <a:t> </a:t>
            </a:r>
            <a:r>
              <a:rPr spc="5" dirty="0"/>
              <a:t>copy</a:t>
            </a:r>
            <a:r>
              <a:rPr spc="85" dirty="0"/>
              <a:t> </a:t>
            </a:r>
            <a:r>
              <a:rPr spc="35" dirty="0"/>
              <a:t>of</a:t>
            </a:r>
            <a:r>
              <a:rPr spc="80" dirty="0"/>
              <a:t> </a:t>
            </a:r>
            <a:r>
              <a:rPr spc="10" dirty="0"/>
              <a:t>the</a:t>
            </a:r>
            <a:r>
              <a:rPr spc="90" dirty="0"/>
              <a:t> </a:t>
            </a:r>
            <a:r>
              <a:rPr spc="15" dirty="0"/>
              <a:t>toolkit</a:t>
            </a:r>
            <a:r>
              <a:rPr spc="85" dirty="0"/>
              <a:t> </a:t>
            </a:r>
            <a:r>
              <a:rPr spc="5" dirty="0"/>
              <a:t>will</a:t>
            </a:r>
            <a:r>
              <a:rPr spc="80" dirty="0"/>
              <a:t> </a:t>
            </a:r>
            <a:r>
              <a:rPr spc="15" dirty="0"/>
              <a:t>be</a:t>
            </a:r>
            <a:r>
              <a:rPr spc="85" dirty="0"/>
              <a:t> </a:t>
            </a:r>
            <a:r>
              <a:rPr spc="30" dirty="0"/>
              <a:t>free</a:t>
            </a:r>
            <a:r>
              <a:rPr spc="85" dirty="0"/>
              <a:t> </a:t>
            </a:r>
            <a:r>
              <a:rPr spc="25" dirty="0"/>
              <a:t>for</a:t>
            </a:r>
            <a:r>
              <a:rPr spc="80" dirty="0"/>
              <a:t> </a:t>
            </a:r>
            <a:r>
              <a:rPr spc="25" dirty="0"/>
              <a:t>download.</a:t>
            </a:r>
            <a:endParaRPr lang="en-CA" spc="25" dirty="0"/>
          </a:p>
          <a:p>
            <a:pPr marL="350520" indent="-228600">
              <a:lnSpc>
                <a:spcPct val="100000"/>
              </a:lnSpc>
              <a:spcBef>
                <a:spcPts val="1300"/>
              </a:spcBef>
              <a:buChar char="•"/>
              <a:tabLst>
                <a:tab pos="350520" algn="l"/>
                <a:tab pos="351155" algn="l"/>
              </a:tabLst>
            </a:pPr>
            <a:endParaRPr lang="en-CA" spc="25" dirty="0"/>
          </a:p>
          <a:p>
            <a:pPr marL="121920">
              <a:lnSpc>
                <a:spcPct val="100000"/>
              </a:lnSpc>
              <a:spcBef>
                <a:spcPts val="1300"/>
              </a:spcBef>
              <a:tabLst>
                <a:tab pos="350520" algn="l"/>
                <a:tab pos="351155" algn="l"/>
              </a:tabLst>
            </a:pPr>
            <a:endParaRPr lang="en-CA" spc="25" dirty="0"/>
          </a:p>
          <a:p>
            <a:pPr marL="350520" indent="-228600">
              <a:lnSpc>
                <a:spcPct val="100000"/>
              </a:lnSpc>
              <a:spcBef>
                <a:spcPts val="1300"/>
              </a:spcBef>
              <a:buChar char="•"/>
              <a:tabLst>
                <a:tab pos="350520" algn="l"/>
                <a:tab pos="351155" algn="l"/>
              </a:tabLst>
            </a:pPr>
            <a:r>
              <a:rPr lang="en-CA" spc="25" dirty="0"/>
              <a:t>Enquiries: </a:t>
            </a:r>
            <a:r>
              <a:rPr lang="en-CA" spc="25" dirty="0">
                <a:hlinkClick r:id="rId3"/>
              </a:rPr>
              <a:t>strongertogether@cccgt.org</a:t>
            </a:r>
            <a:endParaRPr lang="en-CA"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FDA6D">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152400"/>
            <a:ext cx="7632700" cy="551433"/>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lang="en-CA" spc="-80" dirty="0"/>
              <a:t>Asian Heritage Month Activities</a:t>
            </a:r>
            <a:endParaRPr spc="-45" dirty="0"/>
          </a:p>
        </p:txBody>
      </p:sp>
      <p:sp>
        <p:nvSpPr>
          <p:cNvPr id="7" name="object 7"/>
          <p:cNvSpPr txBox="1"/>
          <p:nvPr/>
        </p:nvSpPr>
        <p:spPr>
          <a:xfrm>
            <a:off x="6477000" y="7239000"/>
            <a:ext cx="3148562" cy="384721"/>
          </a:xfrm>
          <a:prstGeom prst="rect">
            <a:avLst/>
          </a:prstGeom>
        </p:spPr>
        <p:txBody>
          <a:bodyPr vert="horz" wrap="square" lIns="0" tIns="0" rIns="0" bIns="0" rtlCol="0">
            <a:spAutoFit/>
          </a:bodyPr>
          <a:lstStyle/>
          <a:p>
            <a:pPr marL="12700">
              <a:lnSpc>
                <a:spcPts val="1530"/>
              </a:lnSpc>
            </a:pPr>
            <a:r>
              <a:rPr lang="en-CA" sz="1300" b="1" spc="-10" dirty="0">
                <a:solidFill>
                  <a:srgbClr val="414042"/>
                </a:solidFill>
                <a:latin typeface="Times New Roman"/>
                <a:cs typeface="Times New Roman"/>
              </a:rPr>
              <a:t>ASIAN HERITAGE MONTH ACTIVITIES</a:t>
            </a:r>
          </a:p>
          <a:p>
            <a:pPr marL="12700" algn="r">
              <a:lnSpc>
                <a:spcPts val="1530"/>
              </a:lnSpc>
            </a:pPr>
            <a:r>
              <a:rPr lang="en-CA" sz="1300" b="1" spc="-10" dirty="0">
                <a:solidFill>
                  <a:srgbClr val="414042"/>
                </a:solidFill>
                <a:latin typeface="Times New Roman"/>
                <a:cs typeface="Times New Roman"/>
              </a:rPr>
              <a:t>11 of 12</a:t>
            </a:r>
            <a:endParaRPr sz="1300" dirty="0">
              <a:latin typeface="Times New Roman"/>
              <a:cs typeface="Times New Roman"/>
            </a:endParaRPr>
          </a:p>
        </p:txBody>
      </p:sp>
      <p:sp>
        <p:nvSpPr>
          <p:cNvPr id="6" name="object 6"/>
          <p:cNvSpPr txBox="1">
            <a:spLocks noGrp="1"/>
          </p:cNvSpPr>
          <p:nvPr>
            <p:ph type="body" idx="1"/>
          </p:nvPr>
        </p:nvSpPr>
        <p:spPr>
          <a:xfrm>
            <a:off x="444500" y="665535"/>
            <a:ext cx="7839709" cy="782265"/>
          </a:xfrm>
          <a:prstGeom prst="rect">
            <a:avLst/>
          </a:prstGeom>
        </p:spPr>
        <p:txBody>
          <a:bodyPr vert="horz" wrap="square" lIns="0" tIns="0" rIns="0" bIns="0" rtlCol="0">
            <a:spAutoFit/>
          </a:bodyPr>
          <a:lstStyle/>
          <a:p>
            <a:pPr marL="350520" indent="-228600">
              <a:lnSpc>
                <a:spcPct val="100000"/>
              </a:lnSpc>
              <a:spcBef>
                <a:spcPts val="1300"/>
              </a:spcBef>
              <a:buChar char="•"/>
              <a:tabLst>
                <a:tab pos="350520" algn="l"/>
                <a:tab pos="351155" algn="l"/>
              </a:tabLst>
            </a:pPr>
            <a:r>
              <a:rPr lang="en-CA" spc="25" dirty="0"/>
              <a:t>Stronger Together Touchless Food Drive- May 28, 29 &amp; 30</a:t>
            </a:r>
          </a:p>
          <a:p>
            <a:pPr marL="350520" indent="-228600">
              <a:lnSpc>
                <a:spcPct val="100000"/>
              </a:lnSpc>
              <a:spcBef>
                <a:spcPts val="1300"/>
              </a:spcBef>
              <a:buChar char="•"/>
              <a:tabLst>
                <a:tab pos="350520" algn="l"/>
                <a:tab pos="351155" algn="l"/>
              </a:tabLst>
            </a:pPr>
            <a:endParaRPr lang="en-CA" spc="25" dirty="0"/>
          </a:p>
        </p:txBody>
      </p:sp>
      <p:pic>
        <p:nvPicPr>
          <p:cNvPr id="9" name="Picture 8">
            <a:extLst>
              <a:ext uri="{FF2B5EF4-FFF2-40B4-BE49-F238E27FC236}">
                <a16:creationId xmlns:a16="http://schemas.microsoft.com/office/drawing/2014/main" id="{A61E4135-3E6A-014E-8890-CDAF017F8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1056667"/>
            <a:ext cx="3886200" cy="6005947"/>
          </a:xfrm>
          <a:prstGeom prst="rect">
            <a:avLst/>
          </a:prstGeom>
        </p:spPr>
      </p:pic>
    </p:spTree>
    <p:extLst>
      <p:ext uri="{BB962C8B-B14F-4D97-AF65-F5344CB8AC3E}">
        <p14:creationId xmlns:p14="http://schemas.microsoft.com/office/powerpoint/2010/main" val="113055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FDA6D">
                <a:alpha val="89999"/>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152400"/>
            <a:ext cx="7632700" cy="551433"/>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lang="en-CA" spc="-80" dirty="0"/>
              <a:t>Asian Heritage Month Activities</a:t>
            </a:r>
            <a:endParaRPr spc="-45" dirty="0"/>
          </a:p>
        </p:txBody>
      </p:sp>
      <p:sp>
        <p:nvSpPr>
          <p:cNvPr id="7" name="object 7"/>
          <p:cNvSpPr txBox="1"/>
          <p:nvPr/>
        </p:nvSpPr>
        <p:spPr>
          <a:xfrm>
            <a:off x="6477000" y="7245608"/>
            <a:ext cx="3148562" cy="384721"/>
          </a:xfrm>
          <a:prstGeom prst="rect">
            <a:avLst/>
          </a:prstGeom>
        </p:spPr>
        <p:txBody>
          <a:bodyPr vert="horz" wrap="square" lIns="0" tIns="0" rIns="0" bIns="0" rtlCol="0">
            <a:spAutoFit/>
          </a:bodyPr>
          <a:lstStyle/>
          <a:p>
            <a:pPr marL="12700">
              <a:lnSpc>
                <a:spcPts val="1530"/>
              </a:lnSpc>
            </a:pPr>
            <a:r>
              <a:rPr lang="en-CA" sz="1300" b="1" spc="-10" dirty="0">
                <a:solidFill>
                  <a:srgbClr val="414042"/>
                </a:solidFill>
                <a:latin typeface="Times New Roman"/>
                <a:cs typeface="Times New Roman"/>
              </a:rPr>
              <a:t>ASIAN HERITAGE MONTH ACTIVITIES</a:t>
            </a:r>
          </a:p>
          <a:p>
            <a:pPr marL="12700" algn="r">
              <a:lnSpc>
                <a:spcPts val="1530"/>
              </a:lnSpc>
            </a:pPr>
            <a:r>
              <a:rPr lang="en-CA" sz="1300" b="1" spc="-10" dirty="0">
                <a:solidFill>
                  <a:srgbClr val="414042"/>
                </a:solidFill>
                <a:latin typeface="Times New Roman"/>
                <a:cs typeface="Times New Roman"/>
              </a:rPr>
              <a:t>12 of 12</a:t>
            </a:r>
            <a:endParaRPr lang="en-CA" sz="1300" dirty="0">
              <a:latin typeface="Times New Roman"/>
              <a:cs typeface="Times New Roman"/>
            </a:endParaRPr>
          </a:p>
        </p:txBody>
      </p:sp>
      <p:sp>
        <p:nvSpPr>
          <p:cNvPr id="6" name="object 6"/>
          <p:cNvSpPr txBox="1">
            <a:spLocks noGrp="1"/>
          </p:cNvSpPr>
          <p:nvPr>
            <p:ph type="body" idx="1"/>
          </p:nvPr>
        </p:nvSpPr>
        <p:spPr>
          <a:xfrm>
            <a:off x="444500" y="665535"/>
            <a:ext cx="7839709" cy="782265"/>
          </a:xfrm>
          <a:prstGeom prst="rect">
            <a:avLst/>
          </a:prstGeom>
        </p:spPr>
        <p:txBody>
          <a:bodyPr vert="horz" wrap="square" lIns="0" tIns="0" rIns="0" bIns="0" rtlCol="0">
            <a:spAutoFit/>
          </a:bodyPr>
          <a:lstStyle/>
          <a:p>
            <a:pPr marL="350520" indent="-228600">
              <a:lnSpc>
                <a:spcPct val="100000"/>
              </a:lnSpc>
              <a:spcBef>
                <a:spcPts val="1300"/>
              </a:spcBef>
              <a:buChar char="•"/>
              <a:tabLst>
                <a:tab pos="350520" algn="l"/>
                <a:tab pos="351155" algn="l"/>
              </a:tabLst>
            </a:pPr>
            <a:r>
              <a:rPr lang="en-CA" spc="25" dirty="0"/>
              <a:t>Stronger Together Essay Competition- May </a:t>
            </a:r>
          </a:p>
          <a:p>
            <a:pPr marL="350520" indent="-228600">
              <a:lnSpc>
                <a:spcPct val="100000"/>
              </a:lnSpc>
              <a:spcBef>
                <a:spcPts val="1300"/>
              </a:spcBef>
              <a:buChar char="•"/>
              <a:tabLst>
                <a:tab pos="350520" algn="l"/>
                <a:tab pos="351155" algn="l"/>
              </a:tabLst>
            </a:pPr>
            <a:endParaRPr lang="en-CA" spc="25" dirty="0"/>
          </a:p>
        </p:txBody>
      </p:sp>
      <p:pic>
        <p:nvPicPr>
          <p:cNvPr id="9" name="Picture 8">
            <a:extLst>
              <a:ext uri="{FF2B5EF4-FFF2-40B4-BE49-F238E27FC236}">
                <a16:creationId xmlns:a16="http://schemas.microsoft.com/office/drawing/2014/main" id="{A61E4135-3E6A-014E-8890-CDAF017F8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1405"/>
            <a:ext cx="10058399" cy="5807160"/>
          </a:xfrm>
          <a:prstGeom prst="rect">
            <a:avLst/>
          </a:prstGeom>
        </p:spPr>
      </p:pic>
    </p:spTree>
    <p:extLst>
      <p:ext uri="{BB962C8B-B14F-4D97-AF65-F5344CB8AC3E}">
        <p14:creationId xmlns:p14="http://schemas.microsoft.com/office/powerpoint/2010/main" val="48140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FDA6D">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152400"/>
            <a:ext cx="7632700" cy="551433"/>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lang="en-CA" spc="-80" dirty="0"/>
              <a:t>Asian Heritage Month Activities</a:t>
            </a:r>
            <a:endParaRPr spc="-45" dirty="0"/>
          </a:p>
        </p:txBody>
      </p:sp>
      <p:sp>
        <p:nvSpPr>
          <p:cNvPr id="7" name="object 7"/>
          <p:cNvSpPr txBox="1"/>
          <p:nvPr/>
        </p:nvSpPr>
        <p:spPr>
          <a:xfrm>
            <a:off x="6477000" y="7245608"/>
            <a:ext cx="3148562" cy="384721"/>
          </a:xfrm>
          <a:prstGeom prst="rect">
            <a:avLst/>
          </a:prstGeom>
        </p:spPr>
        <p:txBody>
          <a:bodyPr vert="horz" wrap="square" lIns="0" tIns="0" rIns="0" bIns="0" rtlCol="0">
            <a:spAutoFit/>
          </a:bodyPr>
          <a:lstStyle/>
          <a:p>
            <a:pPr marL="12700">
              <a:lnSpc>
                <a:spcPts val="1530"/>
              </a:lnSpc>
            </a:pPr>
            <a:r>
              <a:rPr lang="en-CA" sz="1300" b="1" spc="-10" dirty="0">
                <a:solidFill>
                  <a:srgbClr val="414042"/>
                </a:solidFill>
                <a:latin typeface="Times New Roman"/>
                <a:cs typeface="Times New Roman"/>
              </a:rPr>
              <a:t>ASIAN HERITAGE MONTH ACTIVITIES</a:t>
            </a:r>
          </a:p>
          <a:p>
            <a:pPr marL="12700" algn="r">
              <a:lnSpc>
                <a:spcPts val="1530"/>
              </a:lnSpc>
            </a:pPr>
            <a:r>
              <a:rPr lang="en-CA" sz="1300" b="1" spc="-10" dirty="0">
                <a:solidFill>
                  <a:srgbClr val="414042"/>
                </a:solidFill>
                <a:latin typeface="Times New Roman"/>
                <a:cs typeface="Times New Roman"/>
              </a:rPr>
              <a:t>13 of 13</a:t>
            </a:r>
            <a:endParaRPr lang="en-CA" sz="1300" dirty="0">
              <a:latin typeface="Times New Roman"/>
              <a:cs typeface="Times New Roman"/>
            </a:endParaRPr>
          </a:p>
        </p:txBody>
      </p:sp>
      <p:sp>
        <p:nvSpPr>
          <p:cNvPr id="6" name="object 6"/>
          <p:cNvSpPr txBox="1">
            <a:spLocks noGrp="1"/>
          </p:cNvSpPr>
          <p:nvPr>
            <p:ph type="body" idx="1"/>
          </p:nvPr>
        </p:nvSpPr>
        <p:spPr>
          <a:xfrm>
            <a:off x="444500" y="665535"/>
            <a:ext cx="7839709" cy="782265"/>
          </a:xfrm>
          <a:prstGeom prst="rect">
            <a:avLst/>
          </a:prstGeom>
        </p:spPr>
        <p:txBody>
          <a:bodyPr vert="horz" wrap="square" lIns="0" tIns="0" rIns="0" bIns="0" rtlCol="0">
            <a:spAutoFit/>
          </a:bodyPr>
          <a:lstStyle/>
          <a:p>
            <a:pPr marL="350520" indent="-228600">
              <a:lnSpc>
                <a:spcPct val="100000"/>
              </a:lnSpc>
              <a:spcBef>
                <a:spcPts val="1300"/>
              </a:spcBef>
              <a:buChar char="•"/>
              <a:tabLst>
                <a:tab pos="350520" algn="l"/>
                <a:tab pos="351155" algn="l"/>
              </a:tabLst>
            </a:pPr>
            <a:r>
              <a:rPr lang="en-CA" spc="25" dirty="0"/>
              <a:t>Stronger Together Essay Competition- May</a:t>
            </a:r>
          </a:p>
          <a:p>
            <a:pPr marL="350520" indent="-228600">
              <a:lnSpc>
                <a:spcPct val="100000"/>
              </a:lnSpc>
              <a:spcBef>
                <a:spcPts val="1300"/>
              </a:spcBef>
              <a:buChar char="•"/>
              <a:tabLst>
                <a:tab pos="350520" algn="l"/>
                <a:tab pos="351155" algn="l"/>
              </a:tabLst>
            </a:pPr>
            <a:endParaRPr lang="en-CA" spc="25" dirty="0"/>
          </a:p>
        </p:txBody>
      </p:sp>
      <p:pic>
        <p:nvPicPr>
          <p:cNvPr id="9" name="Picture 8">
            <a:extLst>
              <a:ext uri="{FF2B5EF4-FFF2-40B4-BE49-F238E27FC236}">
                <a16:creationId xmlns:a16="http://schemas.microsoft.com/office/drawing/2014/main" id="{A61E4135-3E6A-014E-8890-CDAF017F8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1406"/>
            <a:ext cx="10058399" cy="5928994"/>
          </a:xfrm>
          <a:prstGeom prst="rect">
            <a:avLst/>
          </a:prstGeom>
        </p:spPr>
      </p:pic>
    </p:spTree>
    <p:extLst>
      <p:ext uri="{BB962C8B-B14F-4D97-AF65-F5344CB8AC3E}">
        <p14:creationId xmlns:p14="http://schemas.microsoft.com/office/powerpoint/2010/main" val="261205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2896" y="7107949"/>
            <a:ext cx="2749163" cy="453472"/>
          </a:xfrm>
          <a:prstGeom prst="rect">
            <a:avLst/>
          </a:prstGeom>
        </p:spPr>
      </p:pic>
      <p:sp>
        <p:nvSpPr>
          <p:cNvPr id="3" name="object 3"/>
          <p:cNvSpPr txBox="1">
            <a:spLocks noGrp="1"/>
          </p:cNvSpPr>
          <p:nvPr>
            <p:ph type="title"/>
          </p:nvPr>
        </p:nvSpPr>
        <p:spPr>
          <a:xfrm>
            <a:off x="444500" y="268285"/>
            <a:ext cx="4984115" cy="558800"/>
          </a:xfrm>
          <a:prstGeom prst="rect">
            <a:avLst/>
          </a:prstGeom>
        </p:spPr>
        <p:txBody>
          <a:bodyPr vert="horz" wrap="square" lIns="0" tIns="12700" rIns="0" bIns="0" rtlCol="0">
            <a:spAutoFit/>
          </a:bodyPr>
          <a:lstStyle/>
          <a:p>
            <a:pPr marL="12700">
              <a:lnSpc>
                <a:spcPct val="100000"/>
              </a:lnSpc>
              <a:spcBef>
                <a:spcPts val="100"/>
              </a:spcBef>
              <a:tabLst>
                <a:tab pos="2501265" algn="l"/>
              </a:tabLst>
            </a:pPr>
            <a:r>
              <a:rPr spc="10" dirty="0"/>
              <a:t>PROGRA</a:t>
            </a:r>
            <a:r>
              <a:rPr spc="-305" dirty="0"/>
              <a:t>M</a:t>
            </a:r>
            <a:r>
              <a:rPr dirty="0"/>
              <a:t>	</a:t>
            </a:r>
            <a:r>
              <a:rPr spc="25" dirty="0"/>
              <a:t>O</a:t>
            </a:r>
            <a:r>
              <a:rPr spc="-55" dirty="0"/>
              <a:t>VE</a:t>
            </a:r>
            <a:r>
              <a:rPr spc="-110" dirty="0"/>
              <a:t>R</a:t>
            </a:r>
            <a:r>
              <a:rPr spc="-90" dirty="0"/>
              <a:t>V</a:t>
            </a:r>
            <a:r>
              <a:rPr spc="-45" dirty="0"/>
              <a:t>IEW</a:t>
            </a:r>
          </a:p>
        </p:txBody>
      </p:sp>
      <p:sp>
        <p:nvSpPr>
          <p:cNvPr id="5" name="object 5"/>
          <p:cNvSpPr txBox="1"/>
          <p:nvPr/>
        </p:nvSpPr>
        <p:spPr>
          <a:xfrm>
            <a:off x="7758384" y="7245608"/>
            <a:ext cx="1867535" cy="384721"/>
          </a:xfrm>
          <a:prstGeom prst="rect">
            <a:avLst/>
          </a:prstGeom>
        </p:spPr>
        <p:txBody>
          <a:bodyPr vert="horz" wrap="square" lIns="0" tIns="0" rIns="0" bIns="0" rtlCol="0">
            <a:spAutoFit/>
          </a:bodyPr>
          <a:lstStyle/>
          <a:p>
            <a:pPr marL="12700">
              <a:lnSpc>
                <a:spcPts val="1530"/>
              </a:lnSpc>
            </a:pPr>
            <a:r>
              <a:rPr sz="1300" b="1" spc="-15" dirty="0">
                <a:solidFill>
                  <a:srgbClr val="414042"/>
                </a:solidFill>
                <a:latin typeface="Times New Roman"/>
                <a:cs typeface="Times New Roman"/>
              </a:rPr>
              <a:t>PROGRAM</a:t>
            </a:r>
            <a:r>
              <a:rPr sz="1300" b="1" spc="105" dirty="0">
                <a:solidFill>
                  <a:srgbClr val="414042"/>
                </a:solidFill>
                <a:latin typeface="Times New Roman"/>
                <a:cs typeface="Times New Roman"/>
              </a:rPr>
              <a:t> </a:t>
            </a:r>
            <a:r>
              <a:rPr sz="1300" b="1" spc="-20" dirty="0">
                <a:solidFill>
                  <a:srgbClr val="414042"/>
                </a:solidFill>
                <a:latin typeface="Times New Roman"/>
                <a:cs typeface="Times New Roman"/>
              </a:rPr>
              <a:t>OVERVIEW</a:t>
            </a:r>
            <a:endParaRPr lang="en-CA" sz="1300" b="1" spc="-20" dirty="0">
              <a:solidFill>
                <a:srgbClr val="414042"/>
              </a:solidFill>
              <a:latin typeface="Times New Roman"/>
              <a:cs typeface="Times New Roman"/>
            </a:endParaRPr>
          </a:p>
          <a:p>
            <a:pPr marL="12700" algn="r">
              <a:lnSpc>
                <a:spcPts val="1530"/>
              </a:lnSpc>
            </a:pPr>
            <a:r>
              <a:rPr lang="en-CA" sz="1300" b="1" spc="-20" dirty="0">
                <a:solidFill>
                  <a:srgbClr val="414042"/>
                </a:solidFill>
                <a:latin typeface="Times New Roman"/>
                <a:cs typeface="Times New Roman"/>
              </a:rPr>
              <a:t>2 of 12</a:t>
            </a:r>
          </a:p>
        </p:txBody>
      </p:sp>
      <p:sp>
        <p:nvSpPr>
          <p:cNvPr id="4" name="object 4"/>
          <p:cNvSpPr txBox="1"/>
          <p:nvPr/>
        </p:nvSpPr>
        <p:spPr>
          <a:xfrm>
            <a:off x="1219200" y="2255235"/>
            <a:ext cx="7610475" cy="3653757"/>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2000" spc="15" dirty="0">
                <a:solidFill>
                  <a:srgbClr val="414042"/>
                </a:solidFill>
                <a:latin typeface="Roboto"/>
                <a:cs typeface="Roboto"/>
              </a:rPr>
              <a:t>The</a:t>
            </a:r>
            <a:r>
              <a:rPr sz="2000" spc="80" dirty="0">
                <a:solidFill>
                  <a:srgbClr val="414042"/>
                </a:solidFill>
                <a:latin typeface="Roboto"/>
                <a:cs typeface="Roboto"/>
              </a:rPr>
              <a:t> </a:t>
            </a:r>
            <a:r>
              <a:rPr sz="2000" spc="-45" dirty="0">
                <a:solidFill>
                  <a:srgbClr val="414042"/>
                </a:solidFill>
                <a:latin typeface="Roboto"/>
                <a:cs typeface="Roboto"/>
              </a:rPr>
              <a:t>2-year</a:t>
            </a:r>
            <a:r>
              <a:rPr sz="2000" spc="80" dirty="0">
                <a:solidFill>
                  <a:srgbClr val="414042"/>
                </a:solidFill>
                <a:latin typeface="Roboto"/>
                <a:cs typeface="Roboto"/>
              </a:rPr>
              <a:t> </a:t>
            </a:r>
            <a:r>
              <a:rPr sz="2000" spc="15" dirty="0">
                <a:solidFill>
                  <a:srgbClr val="414042"/>
                </a:solidFill>
                <a:latin typeface="Roboto"/>
                <a:cs typeface="Roboto"/>
              </a:rPr>
              <a:t>project</a:t>
            </a:r>
            <a:r>
              <a:rPr sz="2000" spc="75" dirty="0">
                <a:solidFill>
                  <a:srgbClr val="414042"/>
                </a:solidFill>
                <a:latin typeface="Roboto"/>
                <a:cs typeface="Roboto"/>
              </a:rPr>
              <a:t> </a:t>
            </a:r>
            <a:r>
              <a:rPr sz="2000" spc="5" dirty="0">
                <a:solidFill>
                  <a:srgbClr val="414042"/>
                </a:solidFill>
                <a:latin typeface="Roboto"/>
                <a:cs typeface="Roboto"/>
              </a:rPr>
              <a:t>will</a:t>
            </a:r>
            <a:r>
              <a:rPr sz="2000" spc="80" dirty="0">
                <a:solidFill>
                  <a:srgbClr val="414042"/>
                </a:solidFill>
                <a:latin typeface="Roboto"/>
                <a:cs typeface="Roboto"/>
              </a:rPr>
              <a:t> </a:t>
            </a:r>
            <a:r>
              <a:rPr sz="2000" spc="15" dirty="0">
                <a:solidFill>
                  <a:srgbClr val="414042"/>
                </a:solidFill>
                <a:latin typeface="Roboto"/>
                <a:cs typeface="Roboto"/>
              </a:rPr>
              <a:t>be</a:t>
            </a:r>
            <a:r>
              <a:rPr sz="2000" spc="80" dirty="0">
                <a:solidFill>
                  <a:srgbClr val="414042"/>
                </a:solidFill>
                <a:latin typeface="Roboto"/>
                <a:cs typeface="Roboto"/>
              </a:rPr>
              <a:t> </a:t>
            </a:r>
            <a:r>
              <a:rPr sz="2000" spc="10" dirty="0">
                <a:solidFill>
                  <a:srgbClr val="414042"/>
                </a:solidFill>
                <a:latin typeface="Roboto"/>
                <a:cs typeface="Roboto"/>
              </a:rPr>
              <a:t>planned</a:t>
            </a:r>
            <a:r>
              <a:rPr sz="2000" spc="75" dirty="0">
                <a:solidFill>
                  <a:srgbClr val="414042"/>
                </a:solidFill>
                <a:latin typeface="Roboto"/>
                <a:cs typeface="Roboto"/>
              </a:rPr>
              <a:t> </a:t>
            </a:r>
            <a:r>
              <a:rPr sz="2000" spc="5" dirty="0">
                <a:solidFill>
                  <a:srgbClr val="414042"/>
                </a:solidFill>
                <a:latin typeface="Roboto"/>
                <a:cs typeface="Roboto"/>
              </a:rPr>
              <a:t>and</a:t>
            </a:r>
            <a:r>
              <a:rPr sz="2000" spc="80" dirty="0">
                <a:solidFill>
                  <a:srgbClr val="414042"/>
                </a:solidFill>
                <a:latin typeface="Roboto"/>
                <a:cs typeface="Roboto"/>
              </a:rPr>
              <a:t> </a:t>
            </a:r>
            <a:r>
              <a:rPr sz="2000" spc="15" dirty="0">
                <a:solidFill>
                  <a:srgbClr val="414042"/>
                </a:solidFill>
                <a:latin typeface="Roboto"/>
                <a:cs typeface="Roboto"/>
              </a:rPr>
              <a:t>guided</a:t>
            </a:r>
            <a:r>
              <a:rPr sz="2000" spc="75" dirty="0">
                <a:solidFill>
                  <a:srgbClr val="414042"/>
                </a:solidFill>
                <a:latin typeface="Roboto"/>
                <a:cs typeface="Roboto"/>
              </a:rPr>
              <a:t> </a:t>
            </a:r>
            <a:r>
              <a:rPr sz="2000" spc="-25" dirty="0">
                <a:solidFill>
                  <a:srgbClr val="414042"/>
                </a:solidFill>
                <a:latin typeface="Roboto"/>
                <a:cs typeface="Roboto"/>
              </a:rPr>
              <a:t>by</a:t>
            </a:r>
            <a:r>
              <a:rPr sz="2000" spc="80" dirty="0">
                <a:solidFill>
                  <a:srgbClr val="414042"/>
                </a:solidFill>
                <a:latin typeface="Roboto"/>
                <a:cs typeface="Roboto"/>
              </a:rPr>
              <a:t> </a:t>
            </a:r>
            <a:r>
              <a:rPr sz="2000" spc="-15" dirty="0">
                <a:solidFill>
                  <a:srgbClr val="414042"/>
                </a:solidFill>
                <a:latin typeface="Roboto"/>
                <a:cs typeface="Roboto"/>
              </a:rPr>
              <a:t>a</a:t>
            </a:r>
            <a:r>
              <a:rPr sz="2000" spc="80" dirty="0">
                <a:solidFill>
                  <a:srgbClr val="414042"/>
                </a:solidFill>
                <a:latin typeface="Roboto"/>
                <a:cs typeface="Roboto"/>
              </a:rPr>
              <a:t> </a:t>
            </a:r>
            <a:r>
              <a:rPr sz="2000" spc="-40" dirty="0">
                <a:solidFill>
                  <a:srgbClr val="414042"/>
                </a:solidFill>
                <a:latin typeface="Roboto"/>
                <a:cs typeface="Roboto"/>
              </a:rPr>
              <a:t>multi-</a:t>
            </a:r>
            <a:endParaRPr sz="2000" dirty="0">
              <a:latin typeface="Roboto"/>
              <a:cs typeface="Roboto"/>
            </a:endParaRPr>
          </a:p>
          <a:p>
            <a:pPr marL="241300" marR="5080">
              <a:lnSpc>
                <a:spcPct val="104200"/>
              </a:lnSpc>
            </a:pPr>
            <a:r>
              <a:rPr sz="2000" spc="15" dirty="0">
                <a:solidFill>
                  <a:srgbClr val="414042"/>
                </a:solidFill>
                <a:latin typeface="Roboto"/>
                <a:cs typeface="Roboto"/>
              </a:rPr>
              <a:t>sectoral</a:t>
            </a:r>
            <a:r>
              <a:rPr sz="2000" spc="75" dirty="0">
                <a:solidFill>
                  <a:srgbClr val="414042"/>
                </a:solidFill>
                <a:latin typeface="Roboto"/>
                <a:cs typeface="Roboto"/>
              </a:rPr>
              <a:t> </a:t>
            </a:r>
            <a:r>
              <a:rPr sz="2000" spc="20" dirty="0">
                <a:solidFill>
                  <a:srgbClr val="414042"/>
                </a:solidFill>
                <a:latin typeface="Roboto"/>
                <a:cs typeface="Roboto"/>
              </a:rPr>
              <a:t>partnership</a:t>
            </a:r>
            <a:r>
              <a:rPr sz="2000" spc="80" dirty="0">
                <a:solidFill>
                  <a:srgbClr val="414042"/>
                </a:solidFill>
                <a:latin typeface="Roboto"/>
                <a:cs typeface="Roboto"/>
              </a:rPr>
              <a:t> </a:t>
            </a:r>
            <a:r>
              <a:rPr sz="2000" spc="-10" dirty="0">
                <a:solidFill>
                  <a:srgbClr val="414042"/>
                </a:solidFill>
                <a:latin typeface="Roboto"/>
                <a:cs typeface="Roboto"/>
              </a:rPr>
              <a:t>in</a:t>
            </a:r>
            <a:r>
              <a:rPr sz="2000" spc="80" dirty="0">
                <a:solidFill>
                  <a:srgbClr val="414042"/>
                </a:solidFill>
                <a:latin typeface="Roboto"/>
                <a:cs typeface="Roboto"/>
              </a:rPr>
              <a:t> </a:t>
            </a:r>
            <a:r>
              <a:rPr sz="2000" spc="10" dirty="0">
                <a:solidFill>
                  <a:srgbClr val="414042"/>
                </a:solidFill>
                <a:latin typeface="Roboto"/>
                <a:cs typeface="Roboto"/>
              </a:rPr>
              <a:t>the</a:t>
            </a:r>
            <a:r>
              <a:rPr sz="2000" spc="85" dirty="0">
                <a:solidFill>
                  <a:srgbClr val="414042"/>
                </a:solidFill>
                <a:latin typeface="Roboto"/>
                <a:cs typeface="Roboto"/>
              </a:rPr>
              <a:t> </a:t>
            </a:r>
            <a:r>
              <a:rPr sz="2000" spc="5" dirty="0">
                <a:solidFill>
                  <a:srgbClr val="414042"/>
                </a:solidFill>
                <a:latin typeface="Roboto"/>
                <a:cs typeface="Roboto"/>
              </a:rPr>
              <a:t>community,</a:t>
            </a:r>
            <a:r>
              <a:rPr sz="2000" spc="80" dirty="0">
                <a:solidFill>
                  <a:srgbClr val="414042"/>
                </a:solidFill>
                <a:latin typeface="Roboto"/>
                <a:cs typeface="Roboto"/>
              </a:rPr>
              <a:t> </a:t>
            </a:r>
            <a:r>
              <a:rPr sz="2000" spc="10" dirty="0">
                <a:solidFill>
                  <a:srgbClr val="414042"/>
                </a:solidFill>
                <a:latin typeface="Roboto"/>
                <a:cs typeface="Roboto"/>
              </a:rPr>
              <a:t>targeting</a:t>
            </a:r>
            <a:r>
              <a:rPr sz="2000" spc="80" dirty="0">
                <a:solidFill>
                  <a:srgbClr val="414042"/>
                </a:solidFill>
                <a:latin typeface="Roboto"/>
                <a:cs typeface="Roboto"/>
              </a:rPr>
              <a:t> </a:t>
            </a:r>
            <a:r>
              <a:rPr sz="2000" spc="10" dirty="0">
                <a:solidFill>
                  <a:srgbClr val="414042"/>
                </a:solidFill>
                <a:latin typeface="Roboto"/>
                <a:cs typeface="Roboto"/>
              </a:rPr>
              <a:t>the</a:t>
            </a:r>
            <a:r>
              <a:rPr sz="2000" spc="85" dirty="0">
                <a:solidFill>
                  <a:srgbClr val="414042"/>
                </a:solidFill>
                <a:latin typeface="Roboto"/>
                <a:cs typeface="Roboto"/>
              </a:rPr>
              <a:t> </a:t>
            </a:r>
            <a:r>
              <a:rPr sz="2000" spc="20" dirty="0">
                <a:solidFill>
                  <a:srgbClr val="414042"/>
                </a:solidFill>
                <a:latin typeface="Roboto"/>
                <a:cs typeface="Roboto"/>
              </a:rPr>
              <a:t>increasing </a:t>
            </a:r>
            <a:r>
              <a:rPr sz="2000" spc="-480" dirty="0">
                <a:solidFill>
                  <a:srgbClr val="414042"/>
                </a:solidFill>
                <a:latin typeface="Roboto"/>
                <a:cs typeface="Roboto"/>
              </a:rPr>
              <a:t> </a:t>
            </a:r>
            <a:r>
              <a:rPr sz="2000" spc="15" dirty="0">
                <a:solidFill>
                  <a:srgbClr val="414042"/>
                </a:solidFill>
                <a:latin typeface="Roboto"/>
                <a:cs typeface="Roboto"/>
              </a:rPr>
              <a:t>hate</a:t>
            </a:r>
            <a:r>
              <a:rPr sz="2000" spc="75" dirty="0">
                <a:solidFill>
                  <a:srgbClr val="414042"/>
                </a:solidFill>
                <a:latin typeface="Roboto"/>
                <a:cs typeface="Roboto"/>
              </a:rPr>
              <a:t> </a:t>
            </a:r>
            <a:r>
              <a:rPr sz="2000" spc="20" dirty="0">
                <a:solidFill>
                  <a:srgbClr val="414042"/>
                </a:solidFill>
                <a:latin typeface="Roboto"/>
                <a:cs typeface="Roboto"/>
              </a:rPr>
              <a:t>motivated</a:t>
            </a:r>
            <a:r>
              <a:rPr sz="2000" spc="75" dirty="0">
                <a:solidFill>
                  <a:srgbClr val="414042"/>
                </a:solidFill>
                <a:latin typeface="Roboto"/>
                <a:cs typeface="Roboto"/>
              </a:rPr>
              <a:t> </a:t>
            </a:r>
            <a:r>
              <a:rPr sz="2000" spc="20" dirty="0">
                <a:solidFill>
                  <a:srgbClr val="414042"/>
                </a:solidFill>
                <a:latin typeface="Roboto"/>
                <a:cs typeface="Roboto"/>
              </a:rPr>
              <a:t>crime</a:t>
            </a:r>
            <a:r>
              <a:rPr sz="2000" spc="75" dirty="0">
                <a:solidFill>
                  <a:srgbClr val="414042"/>
                </a:solidFill>
                <a:latin typeface="Roboto"/>
                <a:cs typeface="Roboto"/>
              </a:rPr>
              <a:t> </a:t>
            </a:r>
            <a:r>
              <a:rPr sz="2000" spc="15" dirty="0">
                <a:solidFill>
                  <a:srgbClr val="414042"/>
                </a:solidFill>
                <a:latin typeface="Roboto"/>
                <a:cs typeface="Roboto"/>
              </a:rPr>
              <a:t>against</a:t>
            </a:r>
            <a:r>
              <a:rPr sz="2000" spc="75" dirty="0">
                <a:solidFill>
                  <a:srgbClr val="414042"/>
                </a:solidFill>
                <a:latin typeface="Roboto"/>
                <a:cs typeface="Roboto"/>
              </a:rPr>
              <a:t> </a:t>
            </a:r>
            <a:r>
              <a:rPr sz="2000" spc="20" dirty="0">
                <a:solidFill>
                  <a:srgbClr val="414042"/>
                </a:solidFill>
                <a:latin typeface="Roboto"/>
                <a:cs typeface="Roboto"/>
              </a:rPr>
              <a:t>Asians</a:t>
            </a:r>
            <a:r>
              <a:rPr sz="2000" spc="75" dirty="0">
                <a:solidFill>
                  <a:srgbClr val="414042"/>
                </a:solidFill>
                <a:latin typeface="Roboto"/>
                <a:cs typeface="Roboto"/>
              </a:rPr>
              <a:t> </a:t>
            </a:r>
            <a:r>
              <a:rPr sz="2000" spc="-10" dirty="0">
                <a:solidFill>
                  <a:srgbClr val="414042"/>
                </a:solidFill>
                <a:latin typeface="Roboto"/>
                <a:cs typeface="Roboto"/>
              </a:rPr>
              <a:t>in</a:t>
            </a:r>
            <a:r>
              <a:rPr sz="2000" spc="45" dirty="0">
                <a:solidFill>
                  <a:srgbClr val="414042"/>
                </a:solidFill>
                <a:latin typeface="Roboto"/>
                <a:cs typeface="Roboto"/>
              </a:rPr>
              <a:t> </a:t>
            </a:r>
            <a:r>
              <a:rPr lang="en-CA" sz="2000" dirty="0">
                <a:solidFill>
                  <a:srgbClr val="414042"/>
                </a:solidFill>
                <a:latin typeface="Roboto"/>
                <a:cs typeface="Roboto"/>
              </a:rPr>
              <a:t>Ontario</a:t>
            </a:r>
            <a:r>
              <a:rPr sz="2000" spc="75" dirty="0">
                <a:solidFill>
                  <a:srgbClr val="414042"/>
                </a:solidFill>
                <a:latin typeface="Roboto"/>
                <a:cs typeface="Roboto"/>
              </a:rPr>
              <a:t> </a:t>
            </a:r>
            <a:r>
              <a:rPr sz="2000" spc="-10" dirty="0">
                <a:solidFill>
                  <a:srgbClr val="414042"/>
                </a:solidFill>
                <a:latin typeface="Roboto"/>
                <a:cs typeface="Roboto"/>
              </a:rPr>
              <a:t>in</a:t>
            </a:r>
            <a:r>
              <a:rPr sz="2000" spc="80" dirty="0">
                <a:solidFill>
                  <a:srgbClr val="414042"/>
                </a:solidFill>
                <a:latin typeface="Roboto"/>
                <a:cs typeface="Roboto"/>
              </a:rPr>
              <a:t> </a:t>
            </a:r>
            <a:r>
              <a:rPr sz="2000" spc="10" dirty="0">
                <a:solidFill>
                  <a:srgbClr val="414042"/>
                </a:solidFill>
                <a:latin typeface="Roboto"/>
                <a:cs typeface="Roboto"/>
              </a:rPr>
              <a:t>the</a:t>
            </a:r>
            <a:r>
              <a:rPr sz="2000" spc="75" dirty="0">
                <a:solidFill>
                  <a:srgbClr val="414042"/>
                </a:solidFill>
                <a:latin typeface="Roboto"/>
                <a:cs typeface="Roboto"/>
              </a:rPr>
              <a:t> </a:t>
            </a:r>
            <a:r>
              <a:rPr sz="2000" spc="20" dirty="0">
                <a:solidFill>
                  <a:srgbClr val="414042"/>
                </a:solidFill>
                <a:latin typeface="Roboto"/>
                <a:cs typeface="Roboto"/>
              </a:rPr>
              <a:t>context </a:t>
            </a:r>
            <a:r>
              <a:rPr sz="2000" spc="25" dirty="0">
                <a:solidFill>
                  <a:srgbClr val="414042"/>
                </a:solidFill>
                <a:latin typeface="Roboto"/>
                <a:cs typeface="Roboto"/>
              </a:rPr>
              <a:t> </a:t>
            </a:r>
            <a:r>
              <a:rPr sz="2000" spc="35" dirty="0">
                <a:solidFill>
                  <a:srgbClr val="414042"/>
                </a:solidFill>
                <a:latin typeface="Roboto"/>
                <a:cs typeface="Roboto"/>
              </a:rPr>
              <a:t>of</a:t>
            </a:r>
            <a:r>
              <a:rPr sz="2000" spc="70" dirty="0">
                <a:solidFill>
                  <a:srgbClr val="414042"/>
                </a:solidFill>
                <a:latin typeface="Roboto"/>
                <a:cs typeface="Roboto"/>
              </a:rPr>
              <a:t> </a:t>
            </a:r>
            <a:r>
              <a:rPr sz="2000" spc="-15" dirty="0">
                <a:solidFill>
                  <a:srgbClr val="414042"/>
                </a:solidFill>
                <a:latin typeface="Roboto"/>
                <a:cs typeface="Roboto"/>
              </a:rPr>
              <a:t>Covid-19.</a:t>
            </a:r>
            <a:endParaRPr lang="en-CA" sz="2000" spc="-15" dirty="0">
              <a:solidFill>
                <a:srgbClr val="414042"/>
              </a:solidFill>
              <a:latin typeface="Roboto"/>
              <a:cs typeface="Roboto"/>
            </a:endParaRPr>
          </a:p>
          <a:p>
            <a:pPr marL="241300" marR="5080">
              <a:lnSpc>
                <a:spcPct val="104200"/>
              </a:lnSpc>
            </a:pPr>
            <a:endParaRPr sz="2000" dirty="0">
              <a:latin typeface="Roboto"/>
              <a:cs typeface="Roboto"/>
            </a:endParaRPr>
          </a:p>
          <a:p>
            <a:pPr marL="241300" marR="78740" indent="-228600">
              <a:lnSpc>
                <a:spcPct val="104200"/>
              </a:lnSpc>
              <a:spcBef>
                <a:spcPts val="1195"/>
              </a:spcBef>
              <a:buChar char="•"/>
              <a:tabLst>
                <a:tab pos="240665" algn="l"/>
                <a:tab pos="241300" algn="l"/>
              </a:tabLst>
            </a:pPr>
            <a:r>
              <a:rPr sz="2000" spc="60" dirty="0">
                <a:solidFill>
                  <a:srgbClr val="414042"/>
                </a:solidFill>
                <a:latin typeface="Roboto"/>
                <a:cs typeface="Roboto"/>
              </a:rPr>
              <a:t>CCC</a:t>
            </a:r>
            <a:r>
              <a:rPr sz="2000" spc="70" dirty="0">
                <a:solidFill>
                  <a:srgbClr val="414042"/>
                </a:solidFill>
                <a:latin typeface="Roboto"/>
                <a:cs typeface="Roboto"/>
              </a:rPr>
              <a:t> </a:t>
            </a:r>
            <a:r>
              <a:rPr sz="2000" spc="15" dirty="0">
                <a:solidFill>
                  <a:srgbClr val="414042"/>
                </a:solidFill>
                <a:latin typeface="Roboto"/>
                <a:cs typeface="Roboto"/>
              </a:rPr>
              <a:t>project</a:t>
            </a:r>
            <a:r>
              <a:rPr sz="2000" spc="75" dirty="0">
                <a:solidFill>
                  <a:srgbClr val="414042"/>
                </a:solidFill>
                <a:latin typeface="Roboto"/>
                <a:cs typeface="Roboto"/>
              </a:rPr>
              <a:t> </a:t>
            </a:r>
            <a:r>
              <a:rPr sz="2000" spc="25" dirty="0">
                <a:solidFill>
                  <a:srgbClr val="414042"/>
                </a:solidFill>
                <a:latin typeface="Roboto"/>
                <a:cs typeface="Roboto"/>
              </a:rPr>
              <a:t>team</a:t>
            </a:r>
            <a:r>
              <a:rPr sz="2000" spc="75" dirty="0">
                <a:solidFill>
                  <a:srgbClr val="414042"/>
                </a:solidFill>
                <a:latin typeface="Roboto"/>
                <a:cs typeface="Roboto"/>
              </a:rPr>
              <a:t> </a:t>
            </a:r>
            <a:r>
              <a:rPr sz="2000" spc="5" dirty="0">
                <a:solidFill>
                  <a:srgbClr val="414042"/>
                </a:solidFill>
                <a:latin typeface="Roboto"/>
                <a:cs typeface="Roboto"/>
              </a:rPr>
              <a:t>will</a:t>
            </a:r>
            <a:r>
              <a:rPr sz="2000" spc="75" dirty="0">
                <a:solidFill>
                  <a:srgbClr val="414042"/>
                </a:solidFill>
                <a:latin typeface="Roboto"/>
                <a:cs typeface="Roboto"/>
              </a:rPr>
              <a:t> </a:t>
            </a:r>
            <a:r>
              <a:rPr sz="2000" spc="20" dirty="0">
                <a:solidFill>
                  <a:srgbClr val="414042"/>
                </a:solidFill>
                <a:latin typeface="Roboto"/>
                <a:cs typeface="Roboto"/>
              </a:rPr>
              <a:t>deliver</a:t>
            </a:r>
            <a:r>
              <a:rPr sz="2000" spc="70" dirty="0">
                <a:solidFill>
                  <a:srgbClr val="414042"/>
                </a:solidFill>
                <a:latin typeface="Roboto"/>
                <a:cs typeface="Roboto"/>
              </a:rPr>
              <a:t> </a:t>
            </a:r>
            <a:r>
              <a:rPr sz="2000" spc="-15" dirty="0">
                <a:solidFill>
                  <a:srgbClr val="414042"/>
                </a:solidFill>
                <a:latin typeface="Roboto"/>
                <a:cs typeface="Roboto"/>
              </a:rPr>
              <a:t>a</a:t>
            </a:r>
            <a:r>
              <a:rPr sz="2000" spc="75" dirty="0">
                <a:solidFill>
                  <a:srgbClr val="414042"/>
                </a:solidFill>
                <a:latin typeface="Roboto"/>
                <a:cs typeface="Roboto"/>
              </a:rPr>
              <a:t> </a:t>
            </a:r>
            <a:r>
              <a:rPr sz="2000" spc="25" dirty="0">
                <a:solidFill>
                  <a:srgbClr val="414042"/>
                </a:solidFill>
                <a:latin typeface="Roboto"/>
                <a:cs typeface="Roboto"/>
              </a:rPr>
              <a:t>series</a:t>
            </a:r>
            <a:r>
              <a:rPr sz="2000" spc="75"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lang="en-CA" sz="2000" spc="25" dirty="0">
                <a:solidFill>
                  <a:srgbClr val="414042"/>
                </a:solidFill>
                <a:latin typeface="Roboto"/>
                <a:cs typeface="Roboto"/>
              </a:rPr>
              <a:t>remote, </a:t>
            </a:r>
            <a:r>
              <a:rPr sz="2000" spc="25" dirty="0">
                <a:solidFill>
                  <a:srgbClr val="414042"/>
                </a:solidFill>
                <a:latin typeface="Roboto"/>
                <a:cs typeface="Roboto"/>
              </a:rPr>
              <a:t>virtual</a:t>
            </a:r>
            <a:r>
              <a:rPr sz="2000" spc="80" dirty="0">
                <a:solidFill>
                  <a:srgbClr val="414042"/>
                </a:solidFill>
                <a:latin typeface="Roboto"/>
                <a:cs typeface="Roboto"/>
              </a:rPr>
              <a:t> </a:t>
            </a:r>
            <a:r>
              <a:rPr sz="2000" spc="5" dirty="0">
                <a:solidFill>
                  <a:srgbClr val="414042"/>
                </a:solidFill>
                <a:latin typeface="Roboto"/>
                <a:cs typeface="Roboto"/>
              </a:rPr>
              <a:t>and</a:t>
            </a:r>
            <a:r>
              <a:rPr sz="2000" spc="70" dirty="0">
                <a:solidFill>
                  <a:srgbClr val="414042"/>
                </a:solidFill>
                <a:latin typeface="Roboto"/>
                <a:cs typeface="Roboto"/>
              </a:rPr>
              <a:t> </a:t>
            </a:r>
            <a:r>
              <a:rPr sz="2000" spc="-95" dirty="0">
                <a:solidFill>
                  <a:srgbClr val="414042"/>
                </a:solidFill>
                <a:latin typeface="Roboto"/>
                <a:cs typeface="Roboto"/>
              </a:rPr>
              <a:t>in- </a:t>
            </a:r>
            <a:r>
              <a:rPr sz="2000" spc="-480" dirty="0">
                <a:solidFill>
                  <a:srgbClr val="414042"/>
                </a:solidFill>
                <a:latin typeface="Roboto"/>
                <a:cs typeface="Roboto"/>
              </a:rPr>
              <a:t> </a:t>
            </a:r>
            <a:r>
              <a:rPr sz="2000" spc="15" dirty="0">
                <a:solidFill>
                  <a:srgbClr val="414042"/>
                </a:solidFill>
                <a:latin typeface="Roboto"/>
                <a:cs typeface="Roboto"/>
              </a:rPr>
              <a:t>persons</a:t>
            </a:r>
            <a:r>
              <a:rPr sz="2000" spc="75" dirty="0">
                <a:solidFill>
                  <a:srgbClr val="414042"/>
                </a:solidFill>
                <a:latin typeface="Roboto"/>
                <a:cs typeface="Roboto"/>
              </a:rPr>
              <a:t> </a:t>
            </a:r>
            <a:r>
              <a:rPr sz="2000" spc="20" dirty="0">
                <a:solidFill>
                  <a:srgbClr val="414042"/>
                </a:solidFill>
                <a:latin typeface="Roboto"/>
                <a:cs typeface="Roboto"/>
              </a:rPr>
              <a:t>activities,</a:t>
            </a:r>
            <a:r>
              <a:rPr sz="2000" spc="80" dirty="0">
                <a:solidFill>
                  <a:srgbClr val="414042"/>
                </a:solidFill>
                <a:latin typeface="Roboto"/>
                <a:cs typeface="Roboto"/>
              </a:rPr>
              <a:t> </a:t>
            </a:r>
            <a:r>
              <a:rPr sz="2000" spc="5" dirty="0">
                <a:solidFill>
                  <a:srgbClr val="414042"/>
                </a:solidFill>
                <a:latin typeface="Roboto"/>
                <a:cs typeface="Roboto"/>
              </a:rPr>
              <a:t>when</a:t>
            </a:r>
            <a:r>
              <a:rPr sz="2000" spc="80" dirty="0">
                <a:solidFill>
                  <a:srgbClr val="414042"/>
                </a:solidFill>
                <a:latin typeface="Roboto"/>
                <a:cs typeface="Roboto"/>
              </a:rPr>
              <a:t> </a:t>
            </a:r>
            <a:r>
              <a:rPr sz="2000" spc="10" dirty="0">
                <a:solidFill>
                  <a:srgbClr val="414042"/>
                </a:solidFill>
                <a:latin typeface="Roboto"/>
                <a:cs typeface="Roboto"/>
              </a:rPr>
              <a:t>the</a:t>
            </a:r>
            <a:r>
              <a:rPr sz="2000" spc="80" dirty="0">
                <a:solidFill>
                  <a:srgbClr val="414042"/>
                </a:solidFill>
                <a:latin typeface="Roboto"/>
                <a:cs typeface="Roboto"/>
              </a:rPr>
              <a:t> </a:t>
            </a:r>
            <a:r>
              <a:rPr sz="2000" spc="10" dirty="0">
                <a:solidFill>
                  <a:srgbClr val="414042"/>
                </a:solidFill>
                <a:latin typeface="Roboto"/>
                <a:cs typeface="Roboto"/>
              </a:rPr>
              <a:t>City</a:t>
            </a:r>
            <a:r>
              <a:rPr sz="2000" spc="80" dirty="0">
                <a:solidFill>
                  <a:srgbClr val="414042"/>
                </a:solidFill>
                <a:latin typeface="Roboto"/>
                <a:cs typeface="Roboto"/>
              </a:rPr>
              <a:t> </a:t>
            </a:r>
            <a:r>
              <a:rPr sz="2000" spc="20" dirty="0">
                <a:solidFill>
                  <a:srgbClr val="414042"/>
                </a:solidFill>
                <a:latin typeface="Roboto"/>
                <a:cs typeface="Roboto"/>
              </a:rPr>
              <a:t>allows,</a:t>
            </a:r>
            <a:r>
              <a:rPr sz="2000" spc="80" dirty="0">
                <a:solidFill>
                  <a:srgbClr val="414042"/>
                </a:solidFill>
                <a:latin typeface="Roboto"/>
                <a:cs typeface="Roboto"/>
              </a:rPr>
              <a:t> </a:t>
            </a:r>
            <a:r>
              <a:rPr sz="2000" spc="5" dirty="0">
                <a:solidFill>
                  <a:srgbClr val="414042"/>
                </a:solidFill>
                <a:latin typeface="Roboto"/>
                <a:cs typeface="Roboto"/>
              </a:rPr>
              <a:t>with</a:t>
            </a:r>
            <a:r>
              <a:rPr sz="2000" spc="80" dirty="0">
                <a:solidFill>
                  <a:srgbClr val="414042"/>
                </a:solidFill>
                <a:latin typeface="Roboto"/>
                <a:cs typeface="Roboto"/>
              </a:rPr>
              <a:t> </a:t>
            </a:r>
            <a:r>
              <a:rPr sz="2000" spc="5" dirty="0">
                <a:solidFill>
                  <a:srgbClr val="414042"/>
                </a:solidFill>
                <a:latin typeface="Roboto"/>
                <a:cs typeface="Roboto"/>
              </a:rPr>
              <a:t>our</a:t>
            </a:r>
            <a:r>
              <a:rPr sz="2000" spc="80" dirty="0">
                <a:solidFill>
                  <a:srgbClr val="414042"/>
                </a:solidFill>
                <a:latin typeface="Roboto"/>
                <a:cs typeface="Roboto"/>
              </a:rPr>
              <a:t> </a:t>
            </a:r>
            <a:r>
              <a:rPr sz="2000" spc="15" dirty="0">
                <a:solidFill>
                  <a:srgbClr val="414042"/>
                </a:solidFill>
                <a:latin typeface="Roboto"/>
                <a:cs typeface="Roboto"/>
              </a:rPr>
              <a:t>community</a:t>
            </a:r>
            <a:endParaRPr sz="2000" dirty="0">
              <a:latin typeface="Roboto"/>
              <a:cs typeface="Roboto"/>
            </a:endParaRPr>
          </a:p>
          <a:p>
            <a:pPr marL="241300" marR="869315">
              <a:lnSpc>
                <a:spcPct val="104200"/>
              </a:lnSpc>
            </a:pPr>
            <a:r>
              <a:rPr sz="2000" spc="20" dirty="0">
                <a:solidFill>
                  <a:srgbClr val="414042"/>
                </a:solidFill>
                <a:latin typeface="Roboto"/>
                <a:cs typeface="Roboto"/>
              </a:rPr>
              <a:t>partners</a:t>
            </a:r>
            <a:r>
              <a:rPr sz="2000" spc="80" dirty="0">
                <a:solidFill>
                  <a:srgbClr val="414042"/>
                </a:solidFill>
                <a:latin typeface="Roboto"/>
                <a:cs typeface="Roboto"/>
              </a:rPr>
              <a:t> </a:t>
            </a:r>
            <a:r>
              <a:rPr sz="2000" dirty="0">
                <a:solidFill>
                  <a:srgbClr val="414042"/>
                </a:solidFill>
                <a:latin typeface="Roboto"/>
                <a:cs typeface="Roboto"/>
              </a:rPr>
              <a:t>to</a:t>
            </a:r>
            <a:r>
              <a:rPr sz="2000" spc="80" dirty="0">
                <a:solidFill>
                  <a:srgbClr val="414042"/>
                </a:solidFill>
                <a:latin typeface="Roboto"/>
                <a:cs typeface="Roboto"/>
              </a:rPr>
              <a:t> </a:t>
            </a:r>
            <a:r>
              <a:rPr sz="2000" spc="10" dirty="0">
                <a:solidFill>
                  <a:srgbClr val="414042"/>
                </a:solidFill>
                <a:latin typeface="Roboto"/>
                <a:cs typeface="Roboto"/>
              </a:rPr>
              <a:t>attain</a:t>
            </a:r>
            <a:r>
              <a:rPr sz="2000" spc="80" dirty="0">
                <a:solidFill>
                  <a:srgbClr val="414042"/>
                </a:solidFill>
                <a:latin typeface="Roboto"/>
                <a:cs typeface="Roboto"/>
              </a:rPr>
              <a:t> </a:t>
            </a:r>
            <a:r>
              <a:rPr sz="2000" spc="10" dirty="0">
                <a:solidFill>
                  <a:srgbClr val="414042"/>
                </a:solidFill>
                <a:latin typeface="Roboto"/>
                <a:cs typeface="Roboto"/>
              </a:rPr>
              <a:t>the</a:t>
            </a:r>
            <a:r>
              <a:rPr sz="2000" spc="85" dirty="0">
                <a:solidFill>
                  <a:srgbClr val="414042"/>
                </a:solidFill>
                <a:latin typeface="Roboto"/>
                <a:cs typeface="Roboto"/>
              </a:rPr>
              <a:t> </a:t>
            </a:r>
            <a:r>
              <a:rPr sz="2000" spc="15" dirty="0">
                <a:solidFill>
                  <a:srgbClr val="414042"/>
                </a:solidFill>
                <a:latin typeface="Roboto"/>
                <a:cs typeface="Roboto"/>
              </a:rPr>
              <a:t>objectives</a:t>
            </a:r>
            <a:r>
              <a:rPr sz="2000" spc="80"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15" dirty="0">
                <a:solidFill>
                  <a:srgbClr val="414042"/>
                </a:solidFill>
                <a:latin typeface="Roboto"/>
                <a:cs typeface="Roboto"/>
              </a:rPr>
              <a:t>making</a:t>
            </a:r>
            <a:r>
              <a:rPr sz="2000" spc="80" dirty="0">
                <a:solidFill>
                  <a:srgbClr val="414042"/>
                </a:solidFill>
                <a:latin typeface="Roboto"/>
                <a:cs typeface="Roboto"/>
              </a:rPr>
              <a:t> </a:t>
            </a:r>
            <a:r>
              <a:rPr sz="2000" spc="15" dirty="0">
                <a:solidFill>
                  <a:srgbClr val="414042"/>
                </a:solidFill>
                <a:latin typeface="Roboto"/>
                <a:cs typeface="Roboto"/>
              </a:rPr>
              <a:t>community </a:t>
            </a:r>
            <a:r>
              <a:rPr sz="2000" spc="20" dirty="0">
                <a:solidFill>
                  <a:srgbClr val="414042"/>
                </a:solidFill>
                <a:latin typeface="Roboto"/>
                <a:cs typeface="Roboto"/>
              </a:rPr>
              <a:t> </a:t>
            </a:r>
            <a:r>
              <a:rPr sz="2000" spc="25" dirty="0">
                <a:solidFill>
                  <a:srgbClr val="414042"/>
                </a:solidFill>
                <a:latin typeface="Roboto"/>
                <a:cs typeface="Roboto"/>
              </a:rPr>
              <a:t>members</a:t>
            </a:r>
            <a:r>
              <a:rPr sz="2000" spc="70" dirty="0">
                <a:solidFill>
                  <a:srgbClr val="414042"/>
                </a:solidFill>
                <a:latin typeface="Roboto"/>
                <a:cs typeface="Roboto"/>
              </a:rPr>
              <a:t> </a:t>
            </a:r>
            <a:r>
              <a:rPr sz="2000" spc="30" dirty="0">
                <a:solidFill>
                  <a:srgbClr val="414042"/>
                </a:solidFill>
                <a:latin typeface="Roboto"/>
                <a:cs typeface="Roboto"/>
              </a:rPr>
              <a:t>feel</a:t>
            </a:r>
            <a:r>
              <a:rPr sz="2000" spc="75" dirty="0">
                <a:solidFill>
                  <a:srgbClr val="414042"/>
                </a:solidFill>
                <a:latin typeface="Roboto"/>
                <a:cs typeface="Roboto"/>
              </a:rPr>
              <a:t> </a:t>
            </a:r>
            <a:r>
              <a:rPr sz="2000" spc="25" dirty="0">
                <a:solidFill>
                  <a:srgbClr val="414042"/>
                </a:solidFill>
                <a:latin typeface="Roboto"/>
                <a:cs typeface="Roboto"/>
              </a:rPr>
              <a:t>safe</a:t>
            </a:r>
            <a:r>
              <a:rPr sz="2000" spc="70" dirty="0">
                <a:solidFill>
                  <a:srgbClr val="414042"/>
                </a:solidFill>
                <a:latin typeface="Roboto"/>
                <a:cs typeface="Roboto"/>
              </a:rPr>
              <a:t> </a:t>
            </a:r>
            <a:r>
              <a:rPr sz="2000" spc="5" dirty="0">
                <a:solidFill>
                  <a:srgbClr val="414042"/>
                </a:solidFill>
                <a:latin typeface="Roboto"/>
                <a:cs typeface="Roboto"/>
              </a:rPr>
              <a:t>through</a:t>
            </a:r>
            <a:r>
              <a:rPr sz="2000" spc="75" dirty="0">
                <a:solidFill>
                  <a:srgbClr val="414042"/>
                </a:solidFill>
                <a:latin typeface="Roboto"/>
                <a:cs typeface="Roboto"/>
              </a:rPr>
              <a:t> </a:t>
            </a:r>
            <a:r>
              <a:rPr sz="2000" spc="20" dirty="0">
                <a:solidFill>
                  <a:srgbClr val="414042"/>
                </a:solidFill>
                <a:latin typeface="Roboto"/>
                <a:cs typeface="Roboto"/>
              </a:rPr>
              <a:t>educating</a:t>
            </a:r>
            <a:r>
              <a:rPr sz="2000" spc="70" dirty="0">
                <a:solidFill>
                  <a:srgbClr val="414042"/>
                </a:solidFill>
                <a:latin typeface="Roboto"/>
                <a:cs typeface="Roboto"/>
              </a:rPr>
              <a:t> </a:t>
            </a:r>
            <a:r>
              <a:rPr sz="2000" spc="10" dirty="0">
                <a:solidFill>
                  <a:srgbClr val="414042"/>
                </a:solidFill>
                <a:latin typeface="Roboto"/>
                <a:cs typeface="Roboto"/>
              </a:rPr>
              <a:t>the</a:t>
            </a:r>
            <a:r>
              <a:rPr sz="2000" spc="75" dirty="0">
                <a:solidFill>
                  <a:srgbClr val="414042"/>
                </a:solidFill>
                <a:latin typeface="Roboto"/>
                <a:cs typeface="Roboto"/>
              </a:rPr>
              <a:t> </a:t>
            </a:r>
            <a:r>
              <a:rPr sz="2000" spc="25" dirty="0">
                <a:solidFill>
                  <a:srgbClr val="414042"/>
                </a:solidFill>
                <a:latin typeface="Roboto"/>
                <a:cs typeface="Roboto"/>
              </a:rPr>
              <a:t>communities,</a:t>
            </a:r>
            <a:endParaRPr sz="2000" dirty="0">
              <a:latin typeface="Roboto"/>
              <a:cs typeface="Roboto"/>
            </a:endParaRPr>
          </a:p>
          <a:p>
            <a:pPr marL="241300" marR="452120">
              <a:lnSpc>
                <a:spcPct val="104200"/>
              </a:lnSpc>
            </a:pPr>
            <a:r>
              <a:rPr sz="2000" spc="15" dirty="0">
                <a:solidFill>
                  <a:srgbClr val="414042"/>
                </a:solidFill>
                <a:latin typeface="Roboto"/>
                <a:cs typeface="Roboto"/>
              </a:rPr>
              <a:t>enabling</a:t>
            </a:r>
            <a:r>
              <a:rPr sz="2000" spc="75" dirty="0">
                <a:solidFill>
                  <a:srgbClr val="414042"/>
                </a:solidFill>
                <a:latin typeface="Roboto"/>
                <a:cs typeface="Roboto"/>
              </a:rPr>
              <a:t> </a:t>
            </a:r>
            <a:r>
              <a:rPr sz="2000" spc="20" dirty="0">
                <a:solidFill>
                  <a:srgbClr val="414042"/>
                </a:solidFill>
                <a:latin typeface="Roboto"/>
                <a:cs typeface="Roboto"/>
              </a:rPr>
              <a:t>collective</a:t>
            </a:r>
            <a:r>
              <a:rPr sz="2000" spc="75" dirty="0">
                <a:solidFill>
                  <a:srgbClr val="414042"/>
                </a:solidFill>
                <a:latin typeface="Roboto"/>
                <a:cs typeface="Roboto"/>
              </a:rPr>
              <a:t> </a:t>
            </a:r>
            <a:r>
              <a:rPr sz="2000" spc="20" dirty="0">
                <a:solidFill>
                  <a:srgbClr val="414042"/>
                </a:solidFill>
                <a:latin typeface="Roboto"/>
                <a:cs typeface="Roboto"/>
              </a:rPr>
              <a:t>actions</a:t>
            </a:r>
            <a:r>
              <a:rPr sz="2000" spc="80" dirty="0">
                <a:solidFill>
                  <a:srgbClr val="414042"/>
                </a:solidFill>
                <a:latin typeface="Roboto"/>
                <a:cs typeface="Roboto"/>
              </a:rPr>
              <a:t> </a:t>
            </a:r>
            <a:r>
              <a:rPr sz="2000" spc="15" dirty="0">
                <a:solidFill>
                  <a:srgbClr val="414042"/>
                </a:solidFill>
                <a:latin typeface="Roboto"/>
                <a:cs typeface="Roboto"/>
              </a:rPr>
              <a:t>against</a:t>
            </a:r>
            <a:r>
              <a:rPr sz="2000" spc="75" dirty="0">
                <a:solidFill>
                  <a:srgbClr val="414042"/>
                </a:solidFill>
                <a:latin typeface="Roboto"/>
                <a:cs typeface="Roboto"/>
              </a:rPr>
              <a:t> </a:t>
            </a:r>
            <a:r>
              <a:rPr sz="2000" spc="15" dirty="0">
                <a:solidFill>
                  <a:srgbClr val="414042"/>
                </a:solidFill>
                <a:latin typeface="Roboto"/>
                <a:cs typeface="Roboto"/>
              </a:rPr>
              <a:t>hate</a:t>
            </a:r>
            <a:r>
              <a:rPr sz="2000" spc="80" dirty="0">
                <a:solidFill>
                  <a:srgbClr val="414042"/>
                </a:solidFill>
                <a:latin typeface="Roboto"/>
                <a:cs typeface="Roboto"/>
              </a:rPr>
              <a:t> </a:t>
            </a:r>
            <a:r>
              <a:rPr sz="2000" spc="20" dirty="0">
                <a:solidFill>
                  <a:srgbClr val="414042"/>
                </a:solidFill>
                <a:latin typeface="Roboto"/>
                <a:cs typeface="Roboto"/>
              </a:rPr>
              <a:t>crimes,</a:t>
            </a:r>
            <a:r>
              <a:rPr sz="2000" spc="75" dirty="0">
                <a:solidFill>
                  <a:srgbClr val="414042"/>
                </a:solidFill>
                <a:latin typeface="Roboto"/>
                <a:cs typeface="Roboto"/>
              </a:rPr>
              <a:t> </a:t>
            </a:r>
            <a:r>
              <a:rPr sz="2000" spc="25" dirty="0">
                <a:solidFill>
                  <a:srgbClr val="414042"/>
                </a:solidFill>
                <a:latin typeface="Roboto"/>
                <a:cs typeface="Roboto"/>
              </a:rPr>
              <a:t>supporting </a:t>
            </a:r>
            <a:r>
              <a:rPr sz="2000" spc="-480" dirty="0">
                <a:solidFill>
                  <a:srgbClr val="414042"/>
                </a:solidFill>
                <a:latin typeface="Roboto"/>
                <a:cs typeface="Roboto"/>
              </a:rPr>
              <a:t> </a:t>
            </a:r>
            <a:r>
              <a:rPr sz="2000" spc="15" dirty="0">
                <a:solidFill>
                  <a:srgbClr val="414042"/>
                </a:solidFill>
                <a:latin typeface="Roboto"/>
                <a:cs typeface="Roboto"/>
              </a:rPr>
              <a:t>victims,</a:t>
            </a:r>
            <a:r>
              <a:rPr sz="2000" spc="75"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5" dirty="0">
                <a:solidFill>
                  <a:srgbClr val="414042"/>
                </a:solidFill>
                <a:latin typeface="Roboto"/>
                <a:cs typeface="Roboto"/>
              </a:rPr>
              <a:t>empowering</a:t>
            </a:r>
            <a:r>
              <a:rPr sz="2000" spc="75" dirty="0">
                <a:solidFill>
                  <a:srgbClr val="414042"/>
                </a:solidFill>
                <a:latin typeface="Roboto"/>
                <a:cs typeface="Roboto"/>
              </a:rPr>
              <a:t> </a:t>
            </a:r>
            <a:r>
              <a:rPr sz="2000" spc="5" dirty="0">
                <a:solidFill>
                  <a:srgbClr val="414042"/>
                </a:solidFill>
                <a:latin typeface="Roboto"/>
                <a:cs typeface="Roboto"/>
              </a:rPr>
              <a:t>self-protection.</a:t>
            </a:r>
            <a:endParaRPr sz="2000" dirty="0">
              <a:latin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2896" y="7107949"/>
            <a:ext cx="2749163" cy="453472"/>
          </a:xfrm>
          <a:prstGeom prst="rect">
            <a:avLst/>
          </a:prstGeom>
        </p:spPr>
      </p:pic>
      <p:sp>
        <p:nvSpPr>
          <p:cNvPr id="3" name="object 3"/>
          <p:cNvSpPr txBox="1">
            <a:spLocks noGrp="1"/>
          </p:cNvSpPr>
          <p:nvPr>
            <p:ph type="title"/>
          </p:nvPr>
        </p:nvSpPr>
        <p:spPr>
          <a:xfrm>
            <a:off x="444500" y="268285"/>
            <a:ext cx="7218680" cy="558800"/>
          </a:xfrm>
          <a:prstGeom prst="rect">
            <a:avLst/>
          </a:prstGeom>
        </p:spPr>
        <p:txBody>
          <a:bodyPr vert="horz" wrap="square" lIns="0" tIns="12700" rIns="0" bIns="0" rtlCol="0">
            <a:spAutoFit/>
          </a:bodyPr>
          <a:lstStyle/>
          <a:p>
            <a:pPr marL="12700">
              <a:lnSpc>
                <a:spcPct val="100000"/>
              </a:lnSpc>
              <a:spcBef>
                <a:spcPts val="100"/>
              </a:spcBef>
              <a:tabLst>
                <a:tab pos="2501265" algn="l"/>
                <a:tab pos="5113020" algn="l"/>
              </a:tabLst>
            </a:pPr>
            <a:r>
              <a:rPr spc="10" dirty="0"/>
              <a:t>PROGRA</a:t>
            </a:r>
            <a:r>
              <a:rPr spc="-305" dirty="0"/>
              <a:t>M</a:t>
            </a:r>
            <a:r>
              <a:rPr dirty="0"/>
              <a:t>	</a:t>
            </a:r>
            <a:r>
              <a:rPr spc="25" dirty="0"/>
              <a:t>O</a:t>
            </a:r>
            <a:r>
              <a:rPr spc="-55" dirty="0"/>
              <a:t>VE</a:t>
            </a:r>
            <a:r>
              <a:rPr spc="-110" dirty="0"/>
              <a:t>R</a:t>
            </a:r>
            <a:r>
              <a:rPr spc="-90" dirty="0"/>
              <a:t>V</a:t>
            </a:r>
            <a:r>
              <a:rPr spc="20" dirty="0"/>
              <a:t>IE</a:t>
            </a:r>
            <a:r>
              <a:rPr spc="-420" dirty="0"/>
              <a:t>W</a:t>
            </a:r>
            <a:r>
              <a:rPr dirty="0"/>
              <a:t>	</a:t>
            </a:r>
            <a:r>
              <a:rPr spc="105" dirty="0"/>
              <a:t>(</a:t>
            </a:r>
            <a:r>
              <a:rPr spc="95" dirty="0"/>
              <a:t>C</a:t>
            </a:r>
            <a:r>
              <a:rPr spc="60" dirty="0"/>
              <a:t>ONT’</a:t>
            </a:r>
            <a:r>
              <a:rPr spc="-85" dirty="0"/>
              <a:t>D</a:t>
            </a:r>
            <a:r>
              <a:rPr spc="-45" dirty="0"/>
              <a:t>)</a:t>
            </a:r>
          </a:p>
        </p:txBody>
      </p:sp>
      <p:sp>
        <p:nvSpPr>
          <p:cNvPr id="5" name="object 5"/>
          <p:cNvSpPr txBox="1"/>
          <p:nvPr/>
        </p:nvSpPr>
        <p:spPr>
          <a:xfrm>
            <a:off x="7758384" y="7245608"/>
            <a:ext cx="1867535" cy="384721"/>
          </a:xfrm>
          <a:prstGeom prst="rect">
            <a:avLst/>
          </a:prstGeom>
        </p:spPr>
        <p:txBody>
          <a:bodyPr vert="horz" wrap="square" lIns="0" tIns="0" rIns="0" bIns="0" rtlCol="0">
            <a:spAutoFit/>
          </a:bodyPr>
          <a:lstStyle/>
          <a:p>
            <a:pPr marL="12700">
              <a:lnSpc>
                <a:spcPts val="1530"/>
              </a:lnSpc>
            </a:pPr>
            <a:r>
              <a:rPr sz="1300" b="1" spc="-15" dirty="0">
                <a:solidFill>
                  <a:srgbClr val="414042"/>
                </a:solidFill>
                <a:latin typeface="Times New Roman"/>
                <a:cs typeface="Times New Roman"/>
              </a:rPr>
              <a:t>PROGRAM</a:t>
            </a:r>
            <a:r>
              <a:rPr sz="1300" b="1" spc="105" dirty="0">
                <a:solidFill>
                  <a:srgbClr val="414042"/>
                </a:solidFill>
                <a:latin typeface="Times New Roman"/>
                <a:cs typeface="Times New Roman"/>
              </a:rPr>
              <a:t> </a:t>
            </a:r>
            <a:r>
              <a:rPr sz="1300" b="1" spc="-20" dirty="0">
                <a:solidFill>
                  <a:srgbClr val="414042"/>
                </a:solidFill>
                <a:latin typeface="Times New Roman"/>
                <a:cs typeface="Times New Roman"/>
              </a:rPr>
              <a:t>OVERVIEW</a:t>
            </a:r>
            <a:endParaRPr lang="en-CA" sz="1300" b="1" spc="-20" dirty="0">
              <a:solidFill>
                <a:srgbClr val="414042"/>
              </a:solidFill>
              <a:latin typeface="Times New Roman"/>
              <a:cs typeface="Times New Roman"/>
            </a:endParaRPr>
          </a:p>
          <a:p>
            <a:pPr marL="12700" algn="r">
              <a:lnSpc>
                <a:spcPts val="1530"/>
              </a:lnSpc>
            </a:pPr>
            <a:r>
              <a:rPr lang="en-CA" sz="1300" b="1" spc="-20" dirty="0">
                <a:solidFill>
                  <a:srgbClr val="414042"/>
                </a:solidFill>
                <a:latin typeface="Times New Roman"/>
                <a:cs typeface="Times New Roman"/>
              </a:rPr>
              <a:t>3 of 12</a:t>
            </a:r>
            <a:endParaRPr sz="1300" dirty="0">
              <a:latin typeface="Times New Roman"/>
              <a:cs typeface="Times New Roman"/>
            </a:endParaRPr>
          </a:p>
        </p:txBody>
      </p:sp>
      <p:sp>
        <p:nvSpPr>
          <p:cNvPr id="4" name="object 4"/>
          <p:cNvSpPr txBox="1"/>
          <p:nvPr/>
        </p:nvSpPr>
        <p:spPr>
          <a:xfrm>
            <a:off x="1219200" y="2438400"/>
            <a:ext cx="7772400" cy="2539606"/>
          </a:xfrm>
          <a:prstGeom prst="rect">
            <a:avLst/>
          </a:prstGeom>
        </p:spPr>
        <p:txBody>
          <a:bodyPr vert="horz" wrap="square" lIns="0" tIns="12700" rIns="0" bIns="0" rtlCol="0">
            <a:spAutoFit/>
          </a:bodyPr>
          <a:lstStyle/>
          <a:p>
            <a:pPr marL="241300" indent="-228600" algn="just">
              <a:lnSpc>
                <a:spcPct val="100000"/>
              </a:lnSpc>
              <a:spcBef>
                <a:spcPts val="100"/>
              </a:spcBef>
              <a:buChar char="•"/>
              <a:tabLst>
                <a:tab pos="241300" algn="l"/>
              </a:tabLst>
            </a:pPr>
            <a:r>
              <a:rPr sz="2000" spc="15" dirty="0">
                <a:solidFill>
                  <a:srgbClr val="414042"/>
                </a:solidFill>
                <a:latin typeface="Roboto"/>
                <a:cs typeface="Roboto"/>
              </a:rPr>
              <a:t>The</a:t>
            </a:r>
            <a:r>
              <a:rPr sz="2000" spc="85" dirty="0">
                <a:solidFill>
                  <a:srgbClr val="414042"/>
                </a:solidFill>
                <a:latin typeface="Roboto"/>
                <a:cs typeface="Roboto"/>
              </a:rPr>
              <a:t> </a:t>
            </a:r>
            <a:r>
              <a:rPr sz="2000" spc="15" dirty="0">
                <a:solidFill>
                  <a:srgbClr val="414042"/>
                </a:solidFill>
                <a:latin typeface="Roboto"/>
                <a:cs typeface="Roboto"/>
              </a:rPr>
              <a:t>project</a:t>
            </a:r>
            <a:r>
              <a:rPr sz="2000" spc="80" dirty="0">
                <a:solidFill>
                  <a:srgbClr val="414042"/>
                </a:solidFill>
                <a:latin typeface="Roboto"/>
                <a:cs typeface="Roboto"/>
              </a:rPr>
              <a:t> </a:t>
            </a:r>
            <a:r>
              <a:rPr sz="2000" spc="5" dirty="0">
                <a:solidFill>
                  <a:srgbClr val="414042"/>
                </a:solidFill>
                <a:latin typeface="Roboto"/>
                <a:cs typeface="Roboto"/>
              </a:rPr>
              <a:t>will</a:t>
            </a:r>
            <a:r>
              <a:rPr sz="2000" spc="80" dirty="0">
                <a:solidFill>
                  <a:srgbClr val="414042"/>
                </a:solidFill>
                <a:latin typeface="Roboto"/>
                <a:cs typeface="Roboto"/>
              </a:rPr>
              <a:t> </a:t>
            </a:r>
            <a:r>
              <a:rPr sz="2000" spc="15" dirty="0">
                <a:solidFill>
                  <a:srgbClr val="414042"/>
                </a:solidFill>
                <a:latin typeface="Roboto"/>
                <a:cs typeface="Roboto"/>
              </a:rPr>
              <a:t>also</a:t>
            </a:r>
            <a:r>
              <a:rPr sz="2000" spc="80" dirty="0">
                <a:solidFill>
                  <a:srgbClr val="414042"/>
                </a:solidFill>
                <a:latin typeface="Roboto"/>
                <a:cs typeface="Roboto"/>
              </a:rPr>
              <a:t> </a:t>
            </a:r>
            <a:r>
              <a:rPr sz="2000" spc="15" dirty="0">
                <a:solidFill>
                  <a:srgbClr val="414042"/>
                </a:solidFill>
                <a:latin typeface="Roboto"/>
                <a:cs typeface="Roboto"/>
              </a:rPr>
              <a:t>strengthen</a:t>
            </a:r>
            <a:r>
              <a:rPr sz="2000" spc="80" dirty="0">
                <a:solidFill>
                  <a:srgbClr val="414042"/>
                </a:solidFill>
                <a:latin typeface="Roboto"/>
                <a:cs typeface="Roboto"/>
              </a:rPr>
              <a:t> </a:t>
            </a:r>
            <a:r>
              <a:rPr sz="2000" spc="10" dirty="0">
                <a:solidFill>
                  <a:srgbClr val="414042"/>
                </a:solidFill>
                <a:latin typeface="Roboto"/>
                <a:cs typeface="Roboto"/>
              </a:rPr>
              <a:t>the</a:t>
            </a:r>
            <a:r>
              <a:rPr sz="2000" spc="85" dirty="0">
                <a:solidFill>
                  <a:srgbClr val="414042"/>
                </a:solidFill>
                <a:latin typeface="Roboto"/>
                <a:cs typeface="Roboto"/>
              </a:rPr>
              <a:t> </a:t>
            </a:r>
            <a:r>
              <a:rPr sz="2000" spc="10" dirty="0">
                <a:solidFill>
                  <a:srgbClr val="414042"/>
                </a:solidFill>
                <a:latin typeface="Roboto"/>
                <a:cs typeface="Roboto"/>
              </a:rPr>
              <a:t>understanding</a:t>
            </a:r>
            <a:r>
              <a:rPr sz="2000" spc="85" dirty="0">
                <a:solidFill>
                  <a:srgbClr val="414042"/>
                </a:solidFill>
                <a:latin typeface="Roboto"/>
                <a:cs typeface="Roboto"/>
              </a:rPr>
              <a:t> </a:t>
            </a:r>
            <a:r>
              <a:rPr sz="2000" spc="5" dirty="0">
                <a:solidFill>
                  <a:srgbClr val="414042"/>
                </a:solidFill>
                <a:latin typeface="Roboto"/>
                <a:cs typeface="Roboto"/>
              </a:rPr>
              <a:t>and</a:t>
            </a:r>
            <a:r>
              <a:rPr sz="2000" spc="80" dirty="0">
                <a:solidFill>
                  <a:srgbClr val="414042"/>
                </a:solidFill>
                <a:latin typeface="Roboto"/>
                <a:cs typeface="Roboto"/>
              </a:rPr>
              <a:t> </a:t>
            </a:r>
            <a:r>
              <a:rPr sz="2000" spc="15" dirty="0">
                <a:solidFill>
                  <a:srgbClr val="414042"/>
                </a:solidFill>
                <a:latin typeface="Roboto"/>
                <a:cs typeface="Roboto"/>
              </a:rPr>
              <a:t>trust</a:t>
            </a:r>
            <a:endParaRPr sz="2000" dirty="0">
              <a:latin typeface="Roboto"/>
              <a:cs typeface="Roboto"/>
            </a:endParaRPr>
          </a:p>
          <a:p>
            <a:pPr marL="241300" marR="5080" algn="just">
              <a:lnSpc>
                <a:spcPct val="104200"/>
              </a:lnSpc>
            </a:pPr>
            <a:r>
              <a:rPr sz="2000" spc="20" dirty="0">
                <a:solidFill>
                  <a:srgbClr val="414042"/>
                </a:solidFill>
                <a:latin typeface="Roboto"/>
                <a:cs typeface="Roboto"/>
              </a:rPr>
              <a:t>between </a:t>
            </a:r>
            <a:r>
              <a:rPr sz="2000" spc="10" dirty="0">
                <a:solidFill>
                  <a:srgbClr val="414042"/>
                </a:solidFill>
                <a:latin typeface="Roboto"/>
                <a:cs typeface="Roboto"/>
              </a:rPr>
              <a:t>public </a:t>
            </a:r>
            <a:r>
              <a:rPr sz="2000" spc="15" dirty="0">
                <a:solidFill>
                  <a:srgbClr val="414042"/>
                </a:solidFill>
                <a:latin typeface="Roboto"/>
                <a:cs typeface="Roboto"/>
              </a:rPr>
              <a:t>institutions </a:t>
            </a:r>
            <a:r>
              <a:rPr sz="2000" spc="20" dirty="0">
                <a:solidFill>
                  <a:srgbClr val="414042"/>
                </a:solidFill>
                <a:latin typeface="Roboto"/>
                <a:cs typeface="Roboto"/>
              </a:rPr>
              <a:t>i.e. </a:t>
            </a:r>
            <a:r>
              <a:rPr sz="2000" spc="15" dirty="0">
                <a:solidFill>
                  <a:srgbClr val="414042"/>
                </a:solidFill>
                <a:latin typeface="Roboto"/>
                <a:cs typeface="Roboto"/>
              </a:rPr>
              <a:t>policing </a:t>
            </a:r>
            <a:r>
              <a:rPr sz="2000" spc="25" dirty="0">
                <a:solidFill>
                  <a:srgbClr val="414042"/>
                </a:solidFill>
                <a:latin typeface="Roboto"/>
                <a:cs typeface="Roboto"/>
              </a:rPr>
              <a:t>service, </a:t>
            </a:r>
            <a:r>
              <a:rPr sz="2000" spc="15" dirty="0">
                <a:solidFill>
                  <a:srgbClr val="414042"/>
                </a:solidFill>
                <a:latin typeface="Roboto"/>
                <a:cs typeface="Roboto"/>
              </a:rPr>
              <a:t>justice </a:t>
            </a:r>
            <a:r>
              <a:rPr sz="2000" spc="25" dirty="0">
                <a:solidFill>
                  <a:srgbClr val="414042"/>
                </a:solidFill>
                <a:latin typeface="Roboto"/>
                <a:cs typeface="Roboto"/>
              </a:rPr>
              <a:t>system, </a:t>
            </a:r>
            <a:r>
              <a:rPr sz="2000" spc="30" dirty="0">
                <a:solidFill>
                  <a:srgbClr val="414042"/>
                </a:solidFill>
                <a:latin typeface="Roboto"/>
                <a:cs typeface="Roboto"/>
              </a:rPr>
              <a:t> </a:t>
            </a:r>
            <a:r>
              <a:rPr sz="2000" spc="10" dirty="0">
                <a:solidFill>
                  <a:srgbClr val="414042"/>
                </a:solidFill>
                <a:latin typeface="Roboto"/>
                <a:cs typeface="Roboto"/>
              </a:rPr>
              <a:t>various community </a:t>
            </a:r>
            <a:r>
              <a:rPr sz="2000" spc="20" dirty="0">
                <a:solidFill>
                  <a:srgbClr val="414042"/>
                </a:solidFill>
                <a:latin typeface="Roboto"/>
                <a:cs typeface="Roboto"/>
              </a:rPr>
              <a:t>sectors </a:t>
            </a:r>
            <a:r>
              <a:rPr sz="2000" spc="5" dirty="0">
                <a:solidFill>
                  <a:srgbClr val="414042"/>
                </a:solidFill>
                <a:latin typeface="Roboto"/>
                <a:cs typeface="Roboto"/>
              </a:rPr>
              <a:t>and </a:t>
            </a:r>
            <a:r>
              <a:rPr sz="2000" spc="10" dirty="0">
                <a:solidFill>
                  <a:srgbClr val="414042"/>
                </a:solidFill>
                <a:latin typeface="Roboto"/>
                <a:cs typeface="Roboto"/>
              </a:rPr>
              <a:t>the </a:t>
            </a:r>
            <a:r>
              <a:rPr sz="2000" spc="25" dirty="0">
                <a:solidFill>
                  <a:srgbClr val="414042"/>
                </a:solidFill>
                <a:latin typeface="Roboto"/>
                <a:cs typeface="Roboto"/>
              </a:rPr>
              <a:t>people</a:t>
            </a:r>
            <a:r>
              <a:rPr lang="en-CA" sz="2000" spc="25" dirty="0">
                <a:solidFill>
                  <a:srgbClr val="414042"/>
                </a:solidFill>
                <a:latin typeface="Roboto"/>
                <a:cs typeface="Roboto"/>
              </a:rPr>
              <a:t>.</a:t>
            </a:r>
          </a:p>
          <a:p>
            <a:pPr marL="241300" marR="5080" algn="just">
              <a:lnSpc>
                <a:spcPct val="104200"/>
              </a:lnSpc>
            </a:pPr>
            <a:endParaRPr lang="en-CA" sz="2000" spc="25" dirty="0">
              <a:solidFill>
                <a:srgbClr val="414042"/>
              </a:solidFill>
              <a:latin typeface="Roboto"/>
              <a:cs typeface="Roboto"/>
            </a:endParaRPr>
          </a:p>
          <a:p>
            <a:pPr marL="241300" marR="5080" algn="just">
              <a:lnSpc>
                <a:spcPct val="104200"/>
              </a:lnSpc>
            </a:pPr>
            <a:endParaRPr lang="en-CA" sz="2000" spc="25" dirty="0">
              <a:solidFill>
                <a:srgbClr val="414042"/>
              </a:solidFill>
              <a:latin typeface="Roboto"/>
              <a:cs typeface="Roboto"/>
            </a:endParaRPr>
          </a:p>
          <a:p>
            <a:pPr marL="230188" marR="5080" indent="-184150" algn="just">
              <a:lnSpc>
                <a:spcPct val="104200"/>
              </a:lnSpc>
              <a:buFont typeface="Arial" panose="020B0604020202020204" pitchFamily="34" charset="0"/>
              <a:buChar char="•"/>
            </a:pPr>
            <a:r>
              <a:rPr lang="en-CA" sz="2000" spc="25" dirty="0">
                <a:solidFill>
                  <a:srgbClr val="414042"/>
                </a:solidFill>
                <a:latin typeface="Roboto"/>
                <a:cs typeface="Roboto"/>
              </a:rPr>
              <a:t>F</a:t>
            </a:r>
            <a:r>
              <a:rPr sz="2000" spc="25" dirty="0">
                <a:solidFill>
                  <a:srgbClr val="414042"/>
                </a:solidFill>
                <a:latin typeface="Roboto"/>
                <a:cs typeface="Roboto"/>
              </a:rPr>
              <a:t>or </a:t>
            </a:r>
            <a:r>
              <a:rPr sz="2000" spc="10" dirty="0">
                <a:solidFill>
                  <a:srgbClr val="414042"/>
                </a:solidFill>
                <a:latin typeface="Roboto"/>
                <a:cs typeface="Roboto"/>
              </a:rPr>
              <a:t>the building </a:t>
            </a:r>
            <a:r>
              <a:rPr sz="2000" spc="35" dirty="0">
                <a:solidFill>
                  <a:srgbClr val="414042"/>
                </a:solidFill>
                <a:latin typeface="Roboto"/>
                <a:cs typeface="Roboto"/>
              </a:rPr>
              <a:t>of </a:t>
            </a:r>
            <a:r>
              <a:rPr sz="2000" spc="-15" dirty="0">
                <a:solidFill>
                  <a:srgbClr val="414042"/>
                </a:solidFill>
                <a:latin typeface="Roboto"/>
                <a:cs typeface="Roboto"/>
              </a:rPr>
              <a:t>a </a:t>
            </a:r>
            <a:r>
              <a:rPr sz="2000" spc="-10" dirty="0">
                <a:solidFill>
                  <a:srgbClr val="414042"/>
                </a:solidFill>
                <a:latin typeface="Roboto"/>
                <a:cs typeface="Roboto"/>
              </a:rPr>
              <a:t> </a:t>
            </a:r>
            <a:r>
              <a:rPr sz="2000" spc="10" dirty="0">
                <a:solidFill>
                  <a:srgbClr val="414042"/>
                </a:solidFill>
                <a:latin typeface="Roboto"/>
                <a:cs typeface="Roboto"/>
              </a:rPr>
              <a:t>strong </a:t>
            </a:r>
            <a:r>
              <a:rPr sz="2000" spc="5" dirty="0">
                <a:solidFill>
                  <a:srgbClr val="414042"/>
                </a:solidFill>
                <a:latin typeface="Roboto"/>
                <a:cs typeface="Roboto"/>
              </a:rPr>
              <a:t>and </a:t>
            </a:r>
            <a:r>
              <a:rPr sz="2000" spc="20" dirty="0">
                <a:solidFill>
                  <a:srgbClr val="414042"/>
                </a:solidFill>
                <a:latin typeface="Roboto"/>
                <a:cs typeface="Roboto"/>
              </a:rPr>
              <a:t>sustainable cooperation</a:t>
            </a:r>
            <a:r>
              <a:rPr lang="en-CA" sz="2000" spc="20" dirty="0">
                <a:solidFill>
                  <a:srgbClr val="414042"/>
                </a:solidFill>
                <a:latin typeface="Roboto"/>
                <a:cs typeface="Roboto"/>
              </a:rPr>
              <a:t> </a:t>
            </a:r>
            <a:r>
              <a:rPr sz="2000" spc="25" dirty="0">
                <a:solidFill>
                  <a:srgbClr val="414042"/>
                </a:solidFill>
                <a:latin typeface="Roboto"/>
                <a:cs typeface="Roboto"/>
              </a:rPr>
              <a:t>platform </a:t>
            </a:r>
            <a:r>
              <a:rPr sz="2000" spc="-10" dirty="0">
                <a:solidFill>
                  <a:srgbClr val="414042"/>
                </a:solidFill>
                <a:latin typeface="Roboto"/>
                <a:cs typeface="Roboto"/>
              </a:rPr>
              <a:t>in </a:t>
            </a:r>
            <a:r>
              <a:rPr sz="2000" spc="10" dirty="0">
                <a:solidFill>
                  <a:srgbClr val="414042"/>
                </a:solidFill>
                <a:latin typeface="Roboto"/>
                <a:cs typeface="Roboto"/>
              </a:rPr>
              <a:t>the </a:t>
            </a:r>
            <a:r>
              <a:rPr sz="2000" spc="15" dirty="0">
                <a:solidFill>
                  <a:srgbClr val="414042"/>
                </a:solidFill>
                <a:latin typeface="Roboto"/>
                <a:cs typeface="Roboto"/>
              </a:rPr>
              <a:t>community </a:t>
            </a:r>
            <a:r>
              <a:rPr sz="2000" spc="20" dirty="0">
                <a:solidFill>
                  <a:srgbClr val="414042"/>
                </a:solidFill>
                <a:latin typeface="Roboto"/>
                <a:cs typeface="Roboto"/>
              </a:rPr>
              <a:t> </a:t>
            </a:r>
            <a:r>
              <a:rPr sz="2000" spc="15" dirty="0">
                <a:solidFill>
                  <a:srgbClr val="414042"/>
                </a:solidFill>
                <a:latin typeface="Roboto"/>
                <a:cs typeface="Roboto"/>
              </a:rPr>
              <a:t>against</a:t>
            </a:r>
            <a:r>
              <a:rPr sz="2000" spc="70" dirty="0">
                <a:solidFill>
                  <a:srgbClr val="414042"/>
                </a:solidFill>
                <a:latin typeface="Roboto"/>
                <a:cs typeface="Roboto"/>
              </a:rPr>
              <a:t> </a:t>
            </a:r>
            <a:r>
              <a:rPr sz="2000" spc="15" dirty="0">
                <a:solidFill>
                  <a:srgbClr val="414042"/>
                </a:solidFill>
                <a:latin typeface="Roboto"/>
                <a:cs typeface="Roboto"/>
              </a:rPr>
              <a:t>hate</a:t>
            </a:r>
            <a:r>
              <a:rPr sz="2000" spc="75"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15" dirty="0">
                <a:solidFill>
                  <a:srgbClr val="414042"/>
                </a:solidFill>
                <a:latin typeface="Roboto"/>
                <a:cs typeface="Roboto"/>
              </a:rPr>
              <a:t>other</a:t>
            </a:r>
            <a:r>
              <a:rPr sz="2000" spc="70" dirty="0">
                <a:solidFill>
                  <a:srgbClr val="414042"/>
                </a:solidFill>
                <a:latin typeface="Roboto"/>
                <a:cs typeface="Roboto"/>
              </a:rPr>
              <a:t> </a:t>
            </a:r>
            <a:r>
              <a:rPr sz="2000" spc="20" dirty="0">
                <a:solidFill>
                  <a:srgbClr val="414042"/>
                </a:solidFill>
                <a:latin typeface="Roboto"/>
                <a:cs typeface="Roboto"/>
              </a:rPr>
              <a:t>adversities.</a:t>
            </a:r>
            <a:r>
              <a:rPr sz="2000" spc="35" dirty="0">
                <a:solidFill>
                  <a:srgbClr val="414042"/>
                </a:solidFill>
                <a:latin typeface="Roboto"/>
                <a:cs typeface="Roboto"/>
              </a:rPr>
              <a:t> </a:t>
            </a:r>
            <a:r>
              <a:rPr sz="2000" spc="-30" dirty="0">
                <a:solidFill>
                  <a:srgbClr val="414042"/>
                </a:solidFill>
                <a:latin typeface="Roboto"/>
                <a:cs typeface="Roboto"/>
              </a:rPr>
              <a:t>To</a:t>
            </a:r>
            <a:r>
              <a:rPr sz="2000" spc="75" dirty="0">
                <a:solidFill>
                  <a:srgbClr val="414042"/>
                </a:solidFill>
                <a:latin typeface="Roboto"/>
                <a:cs typeface="Roboto"/>
              </a:rPr>
              <a:t> </a:t>
            </a:r>
            <a:r>
              <a:rPr sz="2000" spc="-20" dirty="0">
                <a:solidFill>
                  <a:srgbClr val="414042"/>
                </a:solidFill>
                <a:latin typeface="Roboto"/>
                <a:cs typeface="Roboto"/>
              </a:rPr>
              <a:t>co-exist</a:t>
            </a:r>
            <a:r>
              <a:rPr sz="2000" spc="75" dirty="0">
                <a:solidFill>
                  <a:srgbClr val="414042"/>
                </a:solidFill>
                <a:latin typeface="Roboto"/>
                <a:cs typeface="Roboto"/>
              </a:rPr>
              <a:t> </a:t>
            </a:r>
            <a:r>
              <a:rPr sz="2000" spc="-10" dirty="0">
                <a:solidFill>
                  <a:srgbClr val="414042"/>
                </a:solidFill>
                <a:latin typeface="Roboto"/>
                <a:cs typeface="Roboto"/>
              </a:rPr>
              <a:t>in</a:t>
            </a:r>
            <a:r>
              <a:rPr sz="2000" spc="70" dirty="0">
                <a:solidFill>
                  <a:srgbClr val="414042"/>
                </a:solidFill>
                <a:latin typeface="Roboto"/>
                <a:cs typeface="Roboto"/>
              </a:rPr>
              <a:t> </a:t>
            </a:r>
            <a:r>
              <a:rPr sz="2000" spc="25" dirty="0">
                <a:solidFill>
                  <a:srgbClr val="414042"/>
                </a:solidFill>
                <a:latin typeface="Roboto"/>
                <a:cs typeface="Roboto"/>
              </a:rPr>
              <a:t>Harmony</a:t>
            </a:r>
            <a:r>
              <a:rPr lang="en-CA" sz="2000" dirty="0">
                <a:latin typeface="Roboto"/>
                <a:cs typeface="Roboto"/>
              </a:rPr>
              <a:t> </a:t>
            </a:r>
            <a:r>
              <a:rPr sz="2000" spc="5" dirty="0">
                <a:solidFill>
                  <a:srgbClr val="414042"/>
                </a:solidFill>
                <a:latin typeface="Roboto"/>
                <a:cs typeface="Roboto"/>
              </a:rPr>
              <a:t>through</a:t>
            </a:r>
            <a:r>
              <a:rPr sz="2000" spc="45" dirty="0">
                <a:solidFill>
                  <a:srgbClr val="414042"/>
                </a:solidFill>
                <a:latin typeface="Roboto"/>
                <a:cs typeface="Roboto"/>
              </a:rPr>
              <a:t> </a:t>
            </a:r>
            <a:r>
              <a:rPr sz="2000" spc="15" dirty="0">
                <a:solidFill>
                  <a:srgbClr val="414042"/>
                </a:solidFill>
                <a:latin typeface="Roboto"/>
                <a:cs typeface="Roboto"/>
              </a:rPr>
              <a:t>understanding</a:t>
            </a:r>
            <a:r>
              <a:rPr lang="en-CA" sz="2000" spc="15" dirty="0">
                <a:solidFill>
                  <a:srgbClr val="414042"/>
                </a:solidFill>
                <a:latin typeface="Roboto"/>
                <a:cs typeface="Roboto"/>
              </a:rPr>
              <a:t> and respect</a:t>
            </a:r>
            <a:r>
              <a:rPr sz="2000" spc="15" dirty="0">
                <a:solidFill>
                  <a:srgbClr val="414042"/>
                </a:solidFill>
                <a:latin typeface="Roboto"/>
                <a:cs typeface="Roboto"/>
              </a:rPr>
              <a:t>.</a:t>
            </a:r>
            <a:endParaRPr sz="2000" dirty="0">
              <a:latin typeface="Roboto"/>
              <a:cs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FDA6D">
                <a:alpha val="50000"/>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p:nvPr/>
        </p:nvSpPr>
        <p:spPr>
          <a:xfrm>
            <a:off x="1219200" y="4470400"/>
            <a:ext cx="6887845" cy="1282700"/>
          </a:xfrm>
          <a:prstGeom prst="rect">
            <a:avLst/>
          </a:prstGeom>
        </p:spPr>
        <p:txBody>
          <a:bodyPr vert="horz" wrap="square" lIns="0" tIns="0" rIns="0" bIns="0" rtlCol="0">
            <a:spAutoFit/>
          </a:bodyPr>
          <a:lstStyle/>
          <a:p>
            <a:pPr marL="12700" marR="5080">
              <a:lnSpc>
                <a:spcPct val="104200"/>
              </a:lnSpc>
            </a:pPr>
            <a:r>
              <a:rPr sz="2000" spc="-30" dirty="0">
                <a:solidFill>
                  <a:srgbClr val="414042"/>
                </a:solidFill>
                <a:latin typeface="Roboto"/>
                <a:cs typeface="Roboto"/>
              </a:rPr>
              <a:t>To</a:t>
            </a:r>
            <a:r>
              <a:rPr sz="2000" spc="75" dirty="0">
                <a:solidFill>
                  <a:srgbClr val="414042"/>
                </a:solidFill>
                <a:latin typeface="Roboto"/>
                <a:cs typeface="Roboto"/>
              </a:rPr>
              <a:t> </a:t>
            </a:r>
            <a:r>
              <a:rPr sz="2000" spc="20" dirty="0">
                <a:solidFill>
                  <a:srgbClr val="414042"/>
                </a:solidFill>
                <a:latin typeface="Roboto"/>
                <a:cs typeface="Roboto"/>
              </a:rPr>
              <a:t>enhance</a:t>
            </a:r>
            <a:r>
              <a:rPr sz="2000" spc="75" dirty="0">
                <a:solidFill>
                  <a:srgbClr val="414042"/>
                </a:solidFill>
                <a:latin typeface="Roboto"/>
                <a:cs typeface="Roboto"/>
              </a:rPr>
              <a:t> </a:t>
            </a:r>
            <a:r>
              <a:rPr sz="2000" spc="20" dirty="0">
                <a:solidFill>
                  <a:srgbClr val="414042"/>
                </a:solidFill>
                <a:latin typeface="Roboto"/>
                <a:cs typeface="Roboto"/>
              </a:rPr>
              <a:t>sustainable</a:t>
            </a:r>
            <a:r>
              <a:rPr sz="2000" spc="85" dirty="0">
                <a:solidFill>
                  <a:srgbClr val="414042"/>
                </a:solidFill>
                <a:latin typeface="Roboto"/>
                <a:cs typeface="Roboto"/>
              </a:rPr>
              <a:t> </a:t>
            </a:r>
            <a:r>
              <a:rPr sz="2000" spc="10" dirty="0">
                <a:solidFill>
                  <a:srgbClr val="414042"/>
                </a:solidFill>
                <a:latin typeface="Roboto"/>
                <a:cs typeface="Roboto"/>
              </a:rPr>
              <a:t>trust,</a:t>
            </a:r>
            <a:r>
              <a:rPr sz="2000" spc="80" dirty="0">
                <a:solidFill>
                  <a:srgbClr val="414042"/>
                </a:solidFill>
                <a:latin typeface="Roboto"/>
                <a:cs typeface="Roboto"/>
              </a:rPr>
              <a:t> </a:t>
            </a:r>
            <a:r>
              <a:rPr sz="2000" spc="10" dirty="0">
                <a:solidFill>
                  <a:srgbClr val="414042"/>
                </a:solidFill>
                <a:latin typeface="Roboto"/>
                <a:cs typeface="Roboto"/>
              </a:rPr>
              <a:t>understanding</a:t>
            </a:r>
            <a:r>
              <a:rPr sz="2000" spc="80"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0" dirty="0">
                <a:solidFill>
                  <a:srgbClr val="414042"/>
                </a:solidFill>
                <a:latin typeface="Roboto"/>
                <a:cs typeface="Roboto"/>
              </a:rPr>
              <a:t>contact </a:t>
            </a:r>
            <a:r>
              <a:rPr sz="2000" spc="25" dirty="0">
                <a:solidFill>
                  <a:srgbClr val="414042"/>
                </a:solidFill>
                <a:latin typeface="Roboto"/>
                <a:cs typeface="Roboto"/>
              </a:rPr>
              <a:t> </a:t>
            </a:r>
            <a:r>
              <a:rPr sz="2000" spc="20" dirty="0">
                <a:solidFill>
                  <a:srgbClr val="414042"/>
                </a:solidFill>
                <a:latin typeface="Roboto"/>
                <a:cs typeface="Roboto"/>
              </a:rPr>
              <a:t>between</a:t>
            </a:r>
            <a:r>
              <a:rPr sz="2000" spc="80" dirty="0">
                <a:solidFill>
                  <a:srgbClr val="414042"/>
                </a:solidFill>
                <a:latin typeface="Roboto"/>
                <a:cs typeface="Roboto"/>
              </a:rPr>
              <a:t> </a:t>
            </a:r>
            <a:r>
              <a:rPr sz="2000" spc="20" dirty="0">
                <a:solidFill>
                  <a:srgbClr val="414042"/>
                </a:solidFill>
                <a:latin typeface="Roboto"/>
                <a:cs typeface="Roboto"/>
              </a:rPr>
              <a:t>Asians</a:t>
            </a:r>
            <a:r>
              <a:rPr sz="2000" spc="85" dirty="0">
                <a:solidFill>
                  <a:srgbClr val="414042"/>
                </a:solidFill>
                <a:latin typeface="Roboto"/>
                <a:cs typeface="Roboto"/>
              </a:rPr>
              <a:t> </a:t>
            </a:r>
            <a:r>
              <a:rPr sz="2000" spc="5" dirty="0">
                <a:solidFill>
                  <a:srgbClr val="414042"/>
                </a:solidFill>
                <a:latin typeface="Roboto"/>
                <a:cs typeface="Roboto"/>
              </a:rPr>
              <a:t>and</a:t>
            </a:r>
            <a:r>
              <a:rPr sz="2000" spc="85" dirty="0">
                <a:solidFill>
                  <a:srgbClr val="414042"/>
                </a:solidFill>
                <a:latin typeface="Roboto"/>
                <a:cs typeface="Roboto"/>
              </a:rPr>
              <a:t> </a:t>
            </a:r>
            <a:r>
              <a:rPr sz="2000" spc="10" dirty="0">
                <a:solidFill>
                  <a:srgbClr val="414042"/>
                </a:solidFill>
                <a:latin typeface="Roboto"/>
                <a:cs typeface="Roboto"/>
              </a:rPr>
              <a:t>the</a:t>
            </a:r>
            <a:r>
              <a:rPr sz="2000" spc="90" dirty="0">
                <a:solidFill>
                  <a:srgbClr val="414042"/>
                </a:solidFill>
                <a:latin typeface="Roboto"/>
                <a:cs typeface="Roboto"/>
              </a:rPr>
              <a:t> </a:t>
            </a:r>
            <a:r>
              <a:rPr sz="2000" spc="10" dirty="0">
                <a:solidFill>
                  <a:srgbClr val="414042"/>
                </a:solidFill>
                <a:latin typeface="Roboto"/>
                <a:cs typeface="Roboto"/>
              </a:rPr>
              <a:t>public</a:t>
            </a:r>
            <a:r>
              <a:rPr sz="2000" spc="85" dirty="0">
                <a:solidFill>
                  <a:srgbClr val="414042"/>
                </a:solidFill>
                <a:latin typeface="Roboto"/>
                <a:cs typeface="Roboto"/>
              </a:rPr>
              <a:t> </a:t>
            </a:r>
            <a:r>
              <a:rPr sz="2000" spc="5" dirty="0">
                <a:solidFill>
                  <a:srgbClr val="414042"/>
                </a:solidFill>
                <a:latin typeface="Roboto"/>
                <a:cs typeface="Roboto"/>
              </a:rPr>
              <a:t>and</a:t>
            </a:r>
            <a:r>
              <a:rPr sz="2000" spc="85" dirty="0">
                <a:solidFill>
                  <a:srgbClr val="414042"/>
                </a:solidFill>
                <a:latin typeface="Roboto"/>
                <a:cs typeface="Roboto"/>
              </a:rPr>
              <a:t> </a:t>
            </a:r>
            <a:r>
              <a:rPr sz="2000" spc="10" dirty="0">
                <a:solidFill>
                  <a:srgbClr val="414042"/>
                </a:solidFill>
                <a:latin typeface="Roboto"/>
                <a:cs typeface="Roboto"/>
              </a:rPr>
              <a:t>community</a:t>
            </a:r>
            <a:r>
              <a:rPr sz="2000" spc="85" dirty="0">
                <a:solidFill>
                  <a:srgbClr val="414042"/>
                </a:solidFill>
                <a:latin typeface="Roboto"/>
                <a:cs typeface="Roboto"/>
              </a:rPr>
              <a:t> </a:t>
            </a:r>
            <a:r>
              <a:rPr sz="2000" spc="15" dirty="0">
                <a:solidFill>
                  <a:srgbClr val="414042"/>
                </a:solidFill>
                <a:latin typeface="Roboto"/>
                <a:cs typeface="Roboto"/>
              </a:rPr>
              <a:t>institutions </a:t>
            </a:r>
            <a:r>
              <a:rPr sz="2000" spc="-480" dirty="0">
                <a:solidFill>
                  <a:srgbClr val="414042"/>
                </a:solidFill>
                <a:latin typeface="Roboto"/>
                <a:cs typeface="Roboto"/>
              </a:rPr>
              <a:t> </a:t>
            </a:r>
            <a:r>
              <a:rPr sz="2000" spc="15" dirty="0">
                <a:solidFill>
                  <a:srgbClr val="414042"/>
                </a:solidFill>
                <a:latin typeface="Roboto"/>
                <a:cs typeface="Roboto"/>
              </a:rPr>
              <a:t>including</a:t>
            </a:r>
            <a:r>
              <a:rPr sz="2000" spc="75" dirty="0">
                <a:solidFill>
                  <a:srgbClr val="414042"/>
                </a:solidFill>
                <a:latin typeface="Roboto"/>
                <a:cs typeface="Roboto"/>
              </a:rPr>
              <a:t> </a:t>
            </a:r>
            <a:r>
              <a:rPr sz="2000" spc="10" dirty="0">
                <a:solidFill>
                  <a:srgbClr val="414042"/>
                </a:solidFill>
                <a:latin typeface="Roboto"/>
                <a:cs typeface="Roboto"/>
              </a:rPr>
              <a:t>law</a:t>
            </a:r>
            <a:r>
              <a:rPr sz="2000" spc="80" dirty="0">
                <a:solidFill>
                  <a:srgbClr val="414042"/>
                </a:solidFill>
                <a:latin typeface="Roboto"/>
                <a:cs typeface="Roboto"/>
              </a:rPr>
              <a:t> </a:t>
            </a:r>
            <a:r>
              <a:rPr sz="2000" spc="30" dirty="0">
                <a:solidFill>
                  <a:srgbClr val="414042"/>
                </a:solidFill>
                <a:latin typeface="Roboto"/>
                <a:cs typeface="Roboto"/>
              </a:rPr>
              <a:t>enforcement,</a:t>
            </a:r>
            <a:r>
              <a:rPr sz="2000" spc="70" dirty="0">
                <a:solidFill>
                  <a:srgbClr val="414042"/>
                </a:solidFill>
                <a:latin typeface="Roboto"/>
                <a:cs typeface="Roboto"/>
              </a:rPr>
              <a:t> </a:t>
            </a:r>
            <a:r>
              <a:rPr sz="2000" spc="15" dirty="0">
                <a:solidFill>
                  <a:srgbClr val="414042"/>
                </a:solidFill>
                <a:latin typeface="Roboto"/>
                <a:cs typeface="Roboto"/>
              </a:rPr>
              <a:t>justice</a:t>
            </a:r>
            <a:r>
              <a:rPr sz="2000" spc="75" dirty="0">
                <a:solidFill>
                  <a:srgbClr val="414042"/>
                </a:solidFill>
                <a:latin typeface="Roboto"/>
                <a:cs typeface="Roboto"/>
              </a:rPr>
              <a:t> </a:t>
            </a:r>
            <a:r>
              <a:rPr sz="2000" spc="20" dirty="0">
                <a:solidFill>
                  <a:srgbClr val="414042"/>
                </a:solidFill>
                <a:latin typeface="Roboto"/>
                <a:cs typeface="Roboto"/>
              </a:rPr>
              <a:t>system,</a:t>
            </a:r>
            <a:r>
              <a:rPr sz="2000" spc="75" dirty="0">
                <a:solidFill>
                  <a:srgbClr val="414042"/>
                </a:solidFill>
                <a:latin typeface="Roboto"/>
                <a:cs typeface="Roboto"/>
              </a:rPr>
              <a:t> </a:t>
            </a:r>
            <a:r>
              <a:rPr sz="2000" spc="20" dirty="0">
                <a:solidFill>
                  <a:srgbClr val="414042"/>
                </a:solidFill>
                <a:latin typeface="Roboto"/>
                <a:cs typeface="Roboto"/>
              </a:rPr>
              <a:t>social</a:t>
            </a:r>
            <a:r>
              <a:rPr sz="2000" spc="80" dirty="0">
                <a:solidFill>
                  <a:srgbClr val="414042"/>
                </a:solidFill>
                <a:latin typeface="Roboto"/>
                <a:cs typeface="Roboto"/>
              </a:rPr>
              <a:t> </a:t>
            </a:r>
            <a:r>
              <a:rPr sz="2000" spc="20" dirty="0">
                <a:solidFill>
                  <a:srgbClr val="414042"/>
                </a:solidFill>
                <a:latin typeface="Roboto"/>
                <a:cs typeface="Roboto"/>
              </a:rPr>
              <a:t>and</a:t>
            </a:r>
            <a:endParaRPr sz="2000">
              <a:latin typeface="Roboto"/>
              <a:cs typeface="Roboto"/>
            </a:endParaRPr>
          </a:p>
          <a:p>
            <a:pPr marL="12700">
              <a:lnSpc>
                <a:spcPct val="100000"/>
              </a:lnSpc>
              <a:spcBef>
                <a:spcPts val="100"/>
              </a:spcBef>
            </a:pPr>
            <a:r>
              <a:rPr sz="2000" spc="10" dirty="0">
                <a:solidFill>
                  <a:srgbClr val="414042"/>
                </a:solidFill>
                <a:latin typeface="Roboto"/>
                <a:cs typeface="Roboto"/>
              </a:rPr>
              <a:t>community</a:t>
            </a:r>
            <a:r>
              <a:rPr sz="2000" spc="45" dirty="0">
                <a:solidFill>
                  <a:srgbClr val="414042"/>
                </a:solidFill>
                <a:latin typeface="Roboto"/>
                <a:cs typeface="Roboto"/>
              </a:rPr>
              <a:t> </a:t>
            </a:r>
            <a:r>
              <a:rPr sz="2000" spc="30" dirty="0">
                <a:solidFill>
                  <a:srgbClr val="414042"/>
                </a:solidFill>
                <a:latin typeface="Roboto"/>
                <a:cs typeface="Roboto"/>
              </a:rPr>
              <a:t>support.</a:t>
            </a:r>
            <a:endParaRPr sz="2000">
              <a:latin typeface="Roboto"/>
              <a:cs typeface="Roboto"/>
            </a:endParaRPr>
          </a:p>
        </p:txBody>
      </p:sp>
      <p:sp>
        <p:nvSpPr>
          <p:cNvPr id="6" name="object 6"/>
          <p:cNvSpPr txBox="1"/>
          <p:nvPr/>
        </p:nvSpPr>
        <p:spPr>
          <a:xfrm>
            <a:off x="1219200" y="2146300"/>
            <a:ext cx="7381240" cy="1282700"/>
          </a:xfrm>
          <a:prstGeom prst="rect">
            <a:avLst/>
          </a:prstGeom>
        </p:spPr>
        <p:txBody>
          <a:bodyPr vert="horz" wrap="square" lIns="0" tIns="0" rIns="0" bIns="0" rtlCol="0">
            <a:spAutoFit/>
          </a:bodyPr>
          <a:lstStyle/>
          <a:p>
            <a:pPr marL="12700" marR="403860">
              <a:lnSpc>
                <a:spcPct val="104200"/>
              </a:lnSpc>
            </a:pPr>
            <a:r>
              <a:rPr sz="2000" spc="-30" dirty="0">
                <a:solidFill>
                  <a:srgbClr val="414042"/>
                </a:solidFill>
                <a:latin typeface="Roboto"/>
                <a:cs typeface="Roboto"/>
              </a:rPr>
              <a:t>To</a:t>
            </a:r>
            <a:r>
              <a:rPr sz="2000" spc="80" dirty="0">
                <a:solidFill>
                  <a:srgbClr val="414042"/>
                </a:solidFill>
                <a:latin typeface="Roboto"/>
                <a:cs typeface="Roboto"/>
              </a:rPr>
              <a:t> </a:t>
            </a:r>
            <a:r>
              <a:rPr sz="2000" spc="15" dirty="0">
                <a:solidFill>
                  <a:srgbClr val="414042"/>
                </a:solidFill>
                <a:latin typeface="Roboto"/>
                <a:cs typeface="Roboto"/>
              </a:rPr>
              <a:t>initiate</a:t>
            </a:r>
            <a:r>
              <a:rPr sz="2000" spc="85" dirty="0">
                <a:solidFill>
                  <a:srgbClr val="414042"/>
                </a:solidFill>
                <a:latin typeface="Roboto"/>
                <a:cs typeface="Roboto"/>
              </a:rPr>
              <a:t> </a:t>
            </a:r>
            <a:r>
              <a:rPr sz="2000" spc="5" dirty="0">
                <a:solidFill>
                  <a:srgbClr val="414042"/>
                </a:solidFill>
                <a:latin typeface="Roboto"/>
                <a:cs typeface="Roboto"/>
              </a:rPr>
              <a:t>and</a:t>
            </a:r>
            <a:r>
              <a:rPr sz="2000" spc="80" dirty="0">
                <a:solidFill>
                  <a:srgbClr val="414042"/>
                </a:solidFill>
                <a:latin typeface="Roboto"/>
                <a:cs typeface="Roboto"/>
              </a:rPr>
              <a:t> </a:t>
            </a:r>
            <a:r>
              <a:rPr sz="2000" spc="10" dirty="0">
                <a:solidFill>
                  <a:srgbClr val="414042"/>
                </a:solidFill>
                <a:latin typeface="Roboto"/>
                <a:cs typeface="Roboto"/>
              </a:rPr>
              <a:t>maintain</a:t>
            </a:r>
            <a:r>
              <a:rPr sz="2000" spc="85" dirty="0">
                <a:solidFill>
                  <a:srgbClr val="414042"/>
                </a:solidFill>
                <a:latin typeface="Roboto"/>
                <a:cs typeface="Roboto"/>
              </a:rPr>
              <a:t> </a:t>
            </a:r>
            <a:r>
              <a:rPr sz="2000" spc="-15" dirty="0">
                <a:solidFill>
                  <a:srgbClr val="414042"/>
                </a:solidFill>
                <a:latin typeface="Roboto"/>
                <a:cs typeface="Roboto"/>
              </a:rPr>
              <a:t>a</a:t>
            </a:r>
            <a:r>
              <a:rPr sz="2000" spc="80" dirty="0">
                <a:solidFill>
                  <a:srgbClr val="414042"/>
                </a:solidFill>
                <a:latin typeface="Roboto"/>
                <a:cs typeface="Roboto"/>
              </a:rPr>
              <a:t> </a:t>
            </a:r>
            <a:r>
              <a:rPr sz="2000" spc="-10" dirty="0">
                <a:solidFill>
                  <a:srgbClr val="414042"/>
                </a:solidFill>
                <a:latin typeface="Roboto"/>
                <a:cs typeface="Roboto"/>
              </a:rPr>
              <a:t>multi-sectoral</a:t>
            </a:r>
            <a:r>
              <a:rPr sz="2000" spc="80" dirty="0">
                <a:solidFill>
                  <a:srgbClr val="414042"/>
                </a:solidFill>
                <a:latin typeface="Roboto"/>
                <a:cs typeface="Roboto"/>
              </a:rPr>
              <a:t> </a:t>
            </a:r>
            <a:r>
              <a:rPr sz="2000" spc="20" dirty="0">
                <a:solidFill>
                  <a:srgbClr val="414042"/>
                </a:solidFill>
                <a:latin typeface="Roboto"/>
                <a:cs typeface="Roboto"/>
              </a:rPr>
              <a:t>partnership</a:t>
            </a:r>
            <a:r>
              <a:rPr sz="2000" spc="90" dirty="0">
                <a:solidFill>
                  <a:srgbClr val="414042"/>
                </a:solidFill>
                <a:latin typeface="Roboto"/>
                <a:cs typeface="Roboto"/>
              </a:rPr>
              <a:t> </a:t>
            </a:r>
            <a:r>
              <a:rPr sz="2000" spc="25" dirty="0">
                <a:solidFill>
                  <a:srgbClr val="414042"/>
                </a:solidFill>
                <a:latin typeface="Roboto"/>
                <a:cs typeface="Roboto"/>
              </a:rPr>
              <a:t>among </a:t>
            </a:r>
            <a:r>
              <a:rPr sz="2000" spc="-484" dirty="0">
                <a:solidFill>
                  <a:srgbClr val="414042"/>
                </a:solidFill>
                <a:latin typeface="Roboto"/>
                <a:cs typeface="Roboto"/>
              </a:rPr>
              <a:t> </a:t>
            </a:r>
            <a:r>
              <a:rPr sz="2000" spc="10" dirty="0">
                <a:solidFill>
                  <a:srgbClr val="414042"/>
                </a:solidFill>
                <a:latin typeface="Roboto"/>
                <a:cs typeface="Roboto"/>
              </a:rPr>
              <a:t>vulnerable</a:t>
            </a:r>
            <a:r>
              <a:rPr sz="2000" spc="80" dirty="0">
                <a:solidFill>
                  <a:srgbClr val="414042"/>
                </a:solidFill>
                <a:latin typeface="Roboto"/>
                <a:cs typeface="Roboto"/>
              </a:rPr>
              <a:t> </a:t>
            </a:r>
            <a:r>
              <a:rPr sz="2000" spc="20" dirty="0">
                <a:solidFill>
                  <a:srgbClr val="414042"/>
                </a:solidFill>
                <a:latin typeface="Roboto"/>
                <a:cs typeface="Roboto"/>
              </a:rPr>
              <a:t>communities,</a:t>
            </a:r>
            <a:r>
              <a:rPr sz="2000" spc="80" dirty="0">
                <a:solidFill>
                  <a:srgbClr val="414042"/>
                </a:solidFill>
                <a:latin typeface="Roboto"/>
                <a:cs typeface="Roboto"/>
              </a:rPr>
              <a:t> </a:t>
            </a:r>
            <a:r>
              <a:rPr sz="2000" spc="15" dirty="0">
                <a:solidFill>
                  <a:srgbClr val="414042"/>
                </a:solidFill>
                <a:latin typeface="Roboto"/>
                <a:cs typeface="Roboto"/>
              </a:rPr>
              <a:t>policing</a:t>
            </a:r>
            <a:r>
              <a:rPr sz="2000" spc="80" dirty="0">
                <a:solidFill>
                  <a:srgbClr val="414042"/>
                </a:solidFill>
                <a:latin typeface="Roboto"/>
                <a:cs typeface="Roboto"/>
              </a:rPr>
              <a:t> </a:t>
            </a:r>
            <a:r>
              <a:rPr sz="2000" spc="20" dirty="0">
                <a:solidFill>
                  <a:srgbClr val="414042"/>
                </a:solidFill>
                <a:latin typeface="Roboto"/>
                <a:cs typeface="Roboto"/>
              </a:rPr>
              <a:t>service</a:t>
            </a:r>
            <a:r>
              <a:rPr sz="2000" spc="80" dirty="0">
                <a:solidFill>
                  <a:srgbClr val="414042"/>
                </a:solidFill>
                <a:latin typeface="Roboto"/>
                <a:cs typeface="Roboto"/>
              </a:rPr>
              <a:t> </a:t>
            </a:r>
            <a:r>
              <a:rPr sz="2000" spc="5" dirty="0">
                <a:solidFill>
                  <a:srgbClr val="414042"/>
                </a:solidFill>
                <a:latin typeface="Roboto"/>
                <a:cs typeface="Roboto"/>
              </a:rPr>
              <a:t>and</a:t>
            </a:r>
            <a:r>
              <a:rPr sz="2000" spc="80" dirty="0">
                <a:solidFill>
                  <a:srgbClr val="414042"/>
                </a:solidFill>
                <a:latin typeface="Roboto"/>
                <a:cs typeface="Roboto"/>
              </a:rPr>
              <a:t> </a:t>
            </a:r>
            <a:r>
              <a:rPr sz="2000" spc="20" dirty="0">
                <a:solidFill>
                  <a:srgbClr val="414042"/>
                </a:solidFill>
                <a:latin typeface="Roboto"/>
                <a:cs typeface="Roboto"/>
              </a:rPr>
              <a:t>government</a:t>
            </a:r>
            <a:endParaRPr sz="2000">
              <a:latin typeface="Roboto"/>
              <a:cs typeface="Roboto"/>
            </a:endParaRPr>
          </a:p>
          <a:p>
            <a:pPr marL="12700" marR="5080">
              <a:lnSpc>
                <a:spcPct val="104200"/>
              </a:lnSpc>
            </a:pPr>
            <a:r>
              <a:rPr sz="2000" spc="25" dirty="0">
                <a:solidFill>
                  <a:srgbClr val="414042"/>
                </a:solidFill>
                <a:latin typeface="Roboto"/>
                <a:cs typeface="Roboto"/>
              </a:rPr>
              <a:t>agencies</a:t>
            </a:r>
            <a:r>
              <a:rPr sz="2000" spc="70" dirty="0">
                <a:solidFill>
                  <a:srgbClr val="414042"/>
                </a:solidFill>
                <a:latin typeface="Roboto"/>
                <a:cs typeface="Roboto"/>
              </a:rPr>
              <a:t> </a:t>
            </a:r>
            <a:r>
              <a:rPr sz="2000" spc="15" dirty="0">
                <a:solidFill>
                  <a:srgbClr val="414042"/>
                </a:solidFill>
                <a:latin typeface="Roboto"/>
                <a:cs typeface="Roboto"/>
              </a:rPr>
              <a:t>against</a:t>
            </a:r>
            <a:r>
              <a:rPr sz="2000" spc="75" dirty="0">
                <a:solidFill>
                  <a:srgbClr val="414042"/>
                </a:solidFill>
                <a:latin typeface="Roboto"/>
                <a:cs typeface="Roboto"/>
              </a:rPr>
              <a:t> </a:t>
            </a:r>
            <a:r>
              <a:rPr sz="2000" spc="10" dirty="0">
                <a:solidFill>
                  <a:srgbClr val="414042"/>
                </a:solidFill>
                <a:latin typeface="Roboto"/>
                <a:cs typeface="Roboto"/>
              </a:rPr>
              <a:t>the</a:t>
            </a:r>
            <a:r>
              <a:rPr sz="2000" spc="75" dirty="0">
                <a:solidFill>
                  <a:srgbClr val="414042"/>
                </a:solidFill>
                <a:latin typeface="Roboto"/>
                <a:cs typeface="Roboto"/>
              </a:rPr>
              <a:t> </a:t>
            </a:r>
            <a:r>
              <a:rPr sz="2000" spc="15" dirty="0">
                <a:solidFill>
                  <a:srgbClr val="414042"/>
                </a:solidFill>
                <a:latin typeface="Roboto"/>
                <a:cs typeface="Roboto"/>
              </a:rPr>
              <a:t>trends</a:t>
            </a:r>
            <a:r>
              <a:rPr sz="2000" spc="75"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15" dirty="0">
                <a:solidFill>
                  <a:srgbClr val="414042"/>
                </a:solidFill>
                <a:latin typeface="Roboto"/>
                <a:cs typeface="Roboto"/>
              </a:rPr>
              <a:t>stereotyping</a:t>
            </a:r>
            <a:r>
              <a:rPr sz="2000" spc="75"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5" dirty="0">
                <a:solidFill>
                  <a:srgbClr val="414042"/>
                </a:solidFill>
                <a:latin typeface="Roboto"/>
                <a:cs typeface="Roboto"/>
              </a:rPr>
              <a:t>stigmatization </a:t>
            </a:r>
            <a:r>
              <a:rPr sz="2000" spc="-480" dirty="0">
                <a:solidFill>
                  <a:srgbClr val="414042"/>
                </a:solidFill>
                <a:latin typeface="Roboto"/>
                <a:cs typeface="Roboto"/>
              </a:rPr>
              <a:t> </a:t>
            </a:r>
            <a:r>
              <a:rPr sz="2000" spc="35" dirty="0">
                <a:solidFill>
                  <a:srgbClr val="414042"/>
                </a:solidFill>
                <a:latin typeface="Roboto"/>
                <a:cs typeface="Roboto"/>
              </a:rPr>
              <a:t>of</a:t>
            </a:r>
            <a:r>
              <a:rPr sz="2000" spc="70" dirty="0">
                <a:solidFill>
                  <a:srgbClr val="414042"/>
                </a:solidFill>
                <a:latin typeface="Roboto"/>
                <a:cs typeface="Roboto"/>
              </a:rPr>
              <a:t> </a:t>
            </a:r>
            <a:r>
              <a:rPr sz="2000" spc="20" dirty="0">
                <a:solidFill>
                  <a:srgbClr val="414042"/>
                </a:solidFill>
                <a:latin typeface="Roboto"/>
                <a:cs typeface="Roboto"/>
              </a:rPr>
              <a:t>Asians</a:t>
            </a:r>
            <a:r>
              <a:rPr sz="2000" spc="75" dirty="0">
                <a:solidFill>
                  <a:srgbClr val="414042"/>
                </a:solidFill>
                <a:latin typeface="Roboto"/>
                <a:cs typeface="Roboto"/>
              </a:rPr>
              <a:t> </a:t>
            </a:r>
            <a:r>
              <a:rPr sz="2000" spc="20" dirty="0">
                <a:solidFill>
                  <a:srgbClr val="414042"/>
                </a:solidFill>
                <a:latin typeface="Roboto"/>
                <a:cs typeface="Roboto"/>
              </a:rPr>
              <a:t>leading</a:t>
            </a:r>
            <a:r>
              <a:rPr sz="2000" spc="80" dirty="0">
                <a:solidFill>
                  <a:srgbClr val="414042"/>
                </a:solidFill>
                <a:latin typeface="Roboto"/>
                <a:cs typeface="Roboto"/>
              </a:rPr>
              <a:t> </a:t>
            </a:r>
            <a:r>
              <a:rPr sz="2000" dirty="0">
                <a:solidFill>
                  <a:srgbClr val="414042"/>
                </a:solidFill>
                <a:latin typeface="Roboto"/>
                <a:cs typeface="Roboto"/>
              </a:rPr>
              <a:t>to</a:t>
            </a:r>
            <a:r>
              <a:rPr sz="2000" spc="75" dirty="0">
                <a:solidFill>
                  <a:srgbClr val="414042"/>
                </a:solidFill>
                <a:latin typeface="Roboto"/>
                <a:cs typeface="Roboto"/>
              </a:rPr>
              <a:t> </a:t>
            </a:r>
            <a:r>
              <a:rPr sz="2000" spc="15" dirty="0">
                <a:solidFill>
                  <a:srgbClr val="414042"/>
                </a:solidFill>
                <a:latin typeface="Roboto"/>
                <a:cs typeface="Roboto"/>
              </a:rPr>
              <a:t>hate</a:t>
            </a:r>
            <a:r>
              <a:rPr sz="2000" spc="70" dirty="0">
                <a:solidFill>
                  <a:srgbClr val="414042"/>
                </a:solidFill>
                <a:latin typeface="Roboto"/>
                <a:cs typeface="Roboto"/>
              </a:rPr>
              <a:t> </a:t>
            </a:r>
            <a:r>
              <a:rPr sz="2000" spc="25" dirty="0">
                <a:solidFill>
                  <a:srgbClr val="414042"/>
                </a:solidFill>
                <a:latin typeface="Roboto"/>
                <a:cs typeface="Roboto"/>
              </a:rPr>
              <a:t>crimes.</a:t>
            </a:r>
            <a:endParaRPr sz="2000">
              <a:latin typeface="Roboto"/>
              <a:cs typeface="Roboto"/>
            </a:endParaRPr>
          </a:p>
        </p:txBody>
      </p:sp>
      <p:sp>
        <p:nvSpPr>
          <p:cNvPr id="7" name="object 7"/>
          <p:cNvSpPr/>
          <p:nvPr/>
        </p:nvSpPr>
        <p:spPr>
          <a:xfrm>
            <a:off x="1231900" y="3986943"/>
            <a:ext cx="7594600" cy="0"/>
          </a:xfrm>
          <a:custGeom>
            <a:avLst/>
            <a:gdLst/>
            <a:ahLst/>
            <a:cxnLst/>
            <a:rect l="l" t="t" r="r" b="b"/>
            <a:pathLst>
              <a:path w="7594600">
                <a:moveTo>
                  <a:pt x="0" y="0"/>
                </a:moveTo>
                <a:lnTo>
                  <a:pt x="7594600" y="0"/>
                </a:lnTo>
              </a:path>
            </a:pathLst>
          </a:custGeom>
          <a:ln w="12700">
            <a:solidFill>
              <a:srgbClr val="414042"/>
            </a:solidFill>
          </a:ln>
        </p:spPr>
        <p:txBody>
          <a:bodyPr wrap="square" lIns="0" tIns="0" rIns="0" bIns="0" rtlCol="0"/>
          <a:lstStyle/>
          <a:p>
            <a:endParaRPr/>
          </a:p>
        </p:txBody>
      </p:sp>
      <p:sp>
        <p:nvSpPr>
          <p:cNvPr id="8" name="object 8"/>
          <p:cNvSpPr txBox="1">
            <a:spLocks noGrp="1"/>
          </p:cNvSpPr>
          <p:nvPr>
            <p:ph type="title"/>
          </p:nvPr>
        </p:nvSpPr>
        <p:spPr>
          <a:xfrm>
            <a:off x="444500" y="268285"/>
            <a:ext cx="5758180" cy="558800"/>
          </a:xfrm>
          <a:prstGeom prst="rect">
            <a:avLst/>
          </a:prstGeom>
        </p:spPr>
        <p:txBody>
          <a:bodyPr vert="horz" wrap="square" lIns="0" tIns="12700" rIns="0" bIns="0" rtlCol="0">
            <a:spAutoFit/>
          </a:bodyPr>
          <a:lstStyle/>
          <a:p>
            <a:pPr marL="12700">
              <a:lnSpc>
                <a:spcPct val="100000"/>
              </a:lnSpc>
              <a:spcBef>
                <a:spcPts val="100"/>
              </a:spcBef>
              <a:tabLst>
                <a:tab pos="2956560" algn="l"/>
                <a:tab pos="3723640" algn="l"/>
              </a:tabLst>
            </a:pPr>
            <a:r>
              <a:rPr spc="60" dirty="0"/>
              <a:t>O</a:t>
            </a:r>
            <a:r>
              <a:rPr spc="-25" dirty="0"/>
              <a:t>BJECTIVE</a:t>
            </a:r>
            <a:r>
              <a:rPr spc="-240" dirty="0"/>
              <a:t>S</a:t>
            </a:r>
            <a:r>
              <a:rPr dirty="0"/>
              <a:t>	</a:t>
            </a:r>
            <a:r>
              <a:rPr spc="60" dirty="0"/>
              <a:t>O</a:t>
            </a:r>
            <a:r>
              <a:rPr spc="-254" dirty="0"/>
              <a:t>F</a:t>
            </a:r>
            <a:r>
              <a:rPr dirty="0"/>
              <a:t>	</a:t>
            </a:r>
            <a:r>
              <a:rPr spc="-60" dirty="0"/>
              <a:t>PROJECT</a:t>
            </a:r>
          </a:p>
        </p:txBody>
      </p:sp>
      <p:sp>
        <p:nvSpPr>
          <p:cNvPr id="9" name="object 9"/>
          <p:cNvSpPr txBox="1"/>
          <p:nvPr/>
        </p:nvSpPr>
        <p:spPr>
          <a:xfrm>
            <a:off x="7470787" y="7245608"/>
            <a:ext cx="2155190" cy="384721"/>
          </a:xfrm>
          <a:prstGeom prst="rect">
            <a:avLst/>
          </a:prstGeom>
        </p:spPr>
        <p:txBody>
          <a:bodyPr vert="horz" wrap="square" lIns="0" tIns="0" rIns="0" bIns="0" rtlCol="0">
            <a:spAutoFit/>
          </a:bodyPr>
          <a:lstStyle/>
          <a:p>
            <a:pPr marL="12700">
              <a:lnSpc>
                <a:spcPts val="1530"/>
              </a:lnSpc>
            </a:pPr>
            <a:r>
              <a:rPr sz="1300" b="1" spc="-15" dirty="0">
                <a:solidFill>
                  <a:srgbClr val="414042"/>
                </a:solidFill>
                <a:latin typeface="Times New Roman"/>
                <a:cs typeface="Times New Roman"/>
              </a:rPr>
              <a:t>OBJECTIVES</a:t>
            </a:r>
            <a:r>
              <a:rPr sz="1300" b="1" spc="145" dirty="0">
                <a:solidFill>
                  <a:srgbClr val="414042"/>
                </a:solidFill>
                <a:latin typeface="Times New Roman"/>
                <a:cs typeface="Times New Roman"/>
              </a:rPr>
              <a:t> </a:t>
            </a:r>
            <a:r>
              <a:rPr sz="1300" b="1" spc="-40" dirty="0">
                <a:solidFill>
                  <a:srgbClr val="414042"/>
                </a:solidFill>
                <a:latin typeface="Times New Roman"/>
                <a:cs typeface="Times New Roman"/>
              </a:rPr>
              <a:t>OF</a:t>
            </a:r>
            <a:r>
              <a:rPr sz="1300" b="1" spc="150" dirty="0">
                <a:solidFill>
                  <a:srgbClr val="414042"/>
                </a:solidFill>
                <a:latin typeface="Times New Roman"/>
                <a:cs typeface="Times New Roman"/>
              </a:rPr>
              <a:t> </a:t>
            </a:r>
            <a:r>
              <a:rPr sz="1300" b="1" spc="-25" dirty="0">
                <a:solidFill>
                  <a:srgbClr val="414042"/>
                </a:solidFill>
                <a:latin typeface="Times New Roman"/>
                <a:cs typeface="Times New Roman"/>
              </a:rPr>
              <a:t>PROJECT</a:t>
            </a:r>
            <a:endParaRPr lang="en-CA" sz="1300" b="1" spc="-25" dirty="0">
              <a:solidFill>
                <a:srgbClr val="414042"/>
              </a:solidFill>
              <a:latin typeface="Times New Roman"/>
              <a:cs typeface="Times New Roman"/>
            </a:endParaRPr>
          </a:p>
          <a:p>
            <a:pPr marL="12700" algn="r">
              <a:lnSpc>
                <a:spcPts val="1530"/>
              </a:lnSpc>
            </a:pPr>
            <a:r>
              <a:rPr lang="en-CA" sz="1300" b="1" spc="-25" dirty="0">
                <a:solidFill>
                  <a:srgbClr val="414042"/>
                </a:solidFill>
                <a:latin typeface="Times New Roman"/>
                <a:cs typeface="Times New Roman"/>
              </a:rPr>
              <a:t>4 of 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FDA6D">
                <a:alpha val="50000"/>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7992745" cy="558800"/>
          </a:xfrm>
          <a:prstGeom prst="rect">
            <a:avLst/>
          </a:prstGeom>
        </p:spPr>
        <p:txBody>
          <a:bodyPr vert="horz" wrap="square" lIns="0" tIns="12700" rIns="0" bIns="0" rtlCol="0">
            <a:spAutoFit/>
          </a:bodyPr>
          <a:lstStyle/>
          <a:p>
            <a:pPr marL="12700">
              <a:lnSpc>
                <a:spcPct val="100000"/>
              </a:lnSpc>
              <a:spcBef>
                <a:spcPts val="100"/>
              </a:spcBef>
              <a:tabLst>
                <a:tab pos="2956560" algn="l"/>
                <a:tab pos="3723640" algn="l"/>
                <a:tab pos="5887085" algn="l"/>
              </a:tabLst>
            </a:pPr>
            <a:r>
              <a:rPr spc="60" dirty="0"/>
              <a:t>O</a:t>
            </a:r>
            <a:r>
              <a:rPr spc="-25" dirty="0"/>
              <a:t>BJECTIVE</a:t>
            </a:r>
            <a:r>
              <a:rPr spc="-240" dirty="0"/>
              <a:t>S</a:t>
            </a:r>
            <a:r>
              <a:rPr dirty="0"/>
              <a:t>	</a:t>
            </a:r>
            <a:r>
              <a:rPr spc="60" dirty="0"/>
              <a:t>O</a:t>
            </a:r>
            <a:r>
              <a:rPr spc="-254" dirty="0"/>
              <a:t>F</a:t>
            </a:r>
            <a:r>
              <a:rPr dirty="0"/>
              <a:t>	</a:t>
            </a:r>
            <a:r>
              <a:rPr spc="-60" dirty="0"/>
              <a:t>PROJEC</a:t>
            </a:r>
            <a:r>
              <a:rPr spc="-305" dirty="0"/>
              <a:t>T</a:t>
            </a:r>
            <a:r>
              <a:rPr dirty="0"/>
              <a:t>	</a:t>
            </a:r>
            <a:r>
              <a:rPr spc="105" dirty="0"/>
              <a:t>(</a:t>
            </a:r>
            <a:r>
              <a:rPr spc="95" dirty="0"/>
              <a:t>C</a:t>
            </a:r>
            <a:r>
              <a:rPr spc="60" dirty="0"/>
              <a:t>ONT’</a:t>
            </a:r>
            <a:r>
              <a:rPr spc="-85" dirty="0"/>
              <a:t>D</a:t>
            </a:r>
            <a:r>
              <a:rPr spc="-45" dirty="0"/>
              <a:t>)</a:t>
            </a:r>
          </a:p>
        </p:txBody>
      </p:sp>
      <p:sp>
        <p:nvSpPr>
          <p:cNvPr id="6" name="object 6"/>
          <p:cNvSpPr txBox="1"/>
          <p:nvPr/>
        </p:nvSpPr>
        <p:spPr>
          <a:xfrm>
            <a:off x="1219200" y="3656747"/>
            <a:ext cx="6397625" cy="647700"/>
          </a:xfrm>
          <a:prstGeom prst="rect">
            <a:avLst/>
          </a:prstGeom>
        </p:spPr>
        <p:txBody>
          <a:bodyPr vert="horz" wrap="square" lIns="0" tIns="0" rIns="0" bIns="0" rtlCol="0">
            <a:spAutoFit/>
          </a:bodyPr>
          <a:lstStyle/>
          <a:p>
            <a:pPr marL="12700" marR="5080">
              <a:lnSpc>
                <a:spcPct val="104200"/>
              </a:lnSpc>
            </a:pPr>
            <a:r>
              <a:rPr sz="2000" spc="-30" dirty="0">
                <a:solidFill>
                  <a:srgbClr val="414042"/>
                </a:solidFill>
                <a:latin typeface="Roboto"/>
                <a:cs typeface="Roboto"/>
              </a:rPr>
              <a:t>To</a:t>
            </a:r>
            <a:r>
              <a:rPr sz="2000" spc="75" dirty="0">
                <a:solidFill>
                  <a:srgbClr val="414042"/>
                </a:solidFill>
                <a:latin typeface="Roboto"/>
                <a:cs typeface="Roboto"/>
              </a:rPr>
              <a:t> </a:t>
            </a:r>
            <a:r>
              <a:rPr sz="2000" spc="30" dirty="0">
                <a:solidFill>
                  <a:srgbClr val="414042"/>
                </a:solidFill>
                <a:latin typeface="Roboto"/>
                <a:cs typeface="Roboto"/>
              </a:rPr>
              <a:t>empower</a:t>
            </a:r>
            <a:r>
              <a:rPr sz="2000" spc="75" dirty="0">
                <a:solidFill>
                  <a:srgbClr val="414042"/>
                </a:solidFill>
                <a:latin typeface="Roboto"/>
                <a:cs typeface="Roboto"/>
              </a:rPr>
              <a:t> </a:t>
            </a:r>
            <a:r>
              <a:rPr sz="2000" spc="10" dirty="0">
                <a:solidFill>
                  <a:srgbClr val="414042"/>
                </a:solidFill>
                <a:latin typeface="Roboto"/>
                <a:cs typeface="Roboto"/>
              </a:rPr>
              <a:t>the</a:t>
            </a:r>
            <a:r>
              <a:rPr sz="2000" spc="75" dirty="0">
                <a:solidFill>
                  <a:srgbClr val="414042"/>
                </a:solidFill>
                <a:latin typeface="Roboto"/>
                <a:cs typeface="Roboto"/>
              </a:rPr>
              <a:t> </a:t>
            </a:r>
            <a:r>
              <a:rPr sz="2000" spc="10" dirty="0">
                <a:solidFill>
                  <a:srgbClr val="414042"/>
                </a:solidFill>
                <a:latin typeface="Roboto"/>
                <a:cs typeface="Roboto"/>
              </a:rPr>
              <a:t>community</a:t>
            </a:r>
            <a:r>
              <a:rPr sz="2000" spc="75" dirty="0">
                <a:solidFill>
                  <a:srgbClr val="414042"/>
                </a:solidFill>
                <a:latin typeface="Roboto"/>
                <a:cs typeface="Roboto"/>
              </a:rPr>
              <a:t> </a:t>
            </a:r>
            <a:r>
              <a:rPr sz="2000" dirty="0">
                <a:solidFill>
                  <a:srgbClr val="414042"/>
                </a:solidFill>
                <a:latin typeface="Roboto"/>
                <a:cs typeface="Roboto"/>
              </a:rPr>
              <a:t>to</a:t>
            </a:r>
            <a:r>
              <a:rPr sz="2000" spc="75" dirty="0">
                <a:solidFill>
                  <a:srgbClr val="414042"/>
                </a:solidFill>
                <a:latin typeface="Roboto"/>
                <a:cs typeface="Roboto"/>
              </a:rPr>
              <a:t> </a:t>
            </a:r>
            <a:r>
              <a:rPr sz="2000" spc="20" dirty="0">
                <a:solidFill>
                  <a:srgbClr val="414042"/>
                </a:solidFill>
                <a:latin typeface="Roboto"/>
                <a:cs typeface="Roboto"/>
              </a:rPr>
              <a:t>support</a:t>
            </a:r>
            <a:r>
              <a:rPr sz="2000" spc="80" dirty="0">
                <a:solidFill>
                  <a:srgbClr val="414042"/>
                </a:solidFill>
                <a:latin typeface="Roboto"/>
                <a:cs typeface="Roboto"/>
              </a:rPr>
              <a:t> </a:t>
            </a:r>
            <a:r>
              <a:rPr sz="2000" spc="15" dirty="0">
                <a:solidFill>
                  <a:srgbClr val="414042"/>
                </a:solidFill>
                <a:latin typeface="Roboto"/>
                <a:cs typeface="Roboto"/>
              </a:rPr>
              <a:t>victims</a:t>
            </a:r>
            <a:r>
              <a:rPr sz="2000" spc="75"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25" dirty="0">
                <a:solidFill>
                  <a:srgbClr val="414042"/>
                </a:solidFill>
                <a:latin typeface="Roboto"/>
                <a:cs typeface="Roboto"/>
              </a:rPr>
              <a:t>hate </a:t>
            </a:r>
            <a:r>
              <a:rPr sz="2000" spc="-484" dirty="0">
                <a:solidFill>
                  <a:srgbClr val="414042"/>
                </a:solidFill>
                <a:latin typeface="Roboto"/>
                <a:cs typeface="Roboto"/>
              </a:rPr>
              <a:t> </a:t>
            </a:r>
            <a:r>
              <a:rPr sz="2000" spc="20" dirty="0">
                <a:solidFill>
                  <a:srgbClr val="414042"/>
                </a:solidFill>
                <a:latin typeface="Roboto"/>
                <a:cs typeface="Roboto"/>
              </a:rPr>
              <a:t>motivated</a:t>
            </a:r>
            <a:r>
              <a:rPr sz="2000" spc="70" dirty="0">
                <a:solidFill>
                  <a:srgbClr val="414042"/>
                </a:solidFill>
                <a:latin typeface="Roboto"/>
                <a:cs typeface="Roboto"/>
              </a:rPr>
              <a:t> </a:t>
            </a:r>
            <a:r>
              <a:rPr sz="2000" spc="25" dirty="0">
                <a:solidFill>
                  <a:srgbClr val="414042"/>
                </a:solidFill>
                <a:latin typeface="Roboto"/>
                <a:cs typeface="Roboto"/>
              </a:rPr>
              <a:t>crime.</a:t>
            </a:r>
            <a:endParaRPr sz="2000">
              <a:latin typeface="Roboto"/>
              <a:cs typeface="Roboto"/>
            </a:endParaRPr>
          </a:p>
        </p:txBody>
      </p:sp>
      <p:sp>
        <p:nvSpPr>
          <p:cNvPr id="7" name="object 7"/>
          <p:cNvSpPr txBox="1"/>
          <p:nvPr/>
        </p:nvSpPr>
        <p:spPr>
          <a:xfrm>
            <a:off x="1219200" y="5066448"/>
            <a:ext cx="7523480" cy="965200"/>
          </a:xfrm>
          <a:prstGeom prst="rect">
            <a:avLst/>
          </a:prstGeom>
        </p:spPr>
        <p:txBody>
          <a:bodyPr vert="horz" wrap="square" lIns="0" tIns="0" rIns="0" bIns="0" rtlCol="0">
            <a:spAutoFit/>
          </a:bodyPr>
          <a:lstStyle/>
          <a:p>
            <a:pPr marL="12700" marR="5080">
              <a:lnSpc>
                <a:spcPct val="104200"/>
              </a:lnSpc>
            </a:pPr>
            <a:r>
              <a:rPr sz="2000" spc="-30" dirty="0">
                <a:solidFill>
                  <a:srgbClr val="414042"/>
                </a:solidFill>
                <a:latin typeface="Roboto"/>
                <a:cs typeface="Roboto"/>
              </a:rPr>
              <a:t>To</a:t>
            </a:r>
            <a:r>
              <a:rPr sz="2000" spc="75" dirty="0">
                <a:solidFill>
                  <a:srgbClr val="414042"/>
                </a:solidFill>
                <a:latin typeface="Roboto"/>
                <a:cs typeface="Roboto"/>
              </a:rPr>
              <a:t> </a:t>
            </a:r>
            <a:r>
              <a:rPr sz="2000" spc="20" dirty="0">
                <a:solidFill>
                  <a:srgbClr val="414042"/>
                </a:solidFill>
                <a:latin typeface="Roboto"/>
                <a:cs typeface="Roboto"/>
              </a:rPr>
              <a:t>enhance</a:t>
            </a:r>
            <a:r>
              <a:rPr sz="2000" spc="80" dirty="0">
                <a:solidFill>
                  <a:srgbClr val="414042"/>
                </a:solidFill>
                <a:latin typeface="Roboto"/>
                <a:cs typeface="Roboto"/>
              </a:rPr>
              <a:t> </a:t>
            </a:r>
            <a:r>
              <a:rPr sz="2000" spc="10" dirty="0">
                <a:solidFill>
                  <a:srgbClr val="414042"/>
                </a:solidFill>
                <a:latin typeface="Roboto"/>
                <a:cs typeface="Roboto"/>
              </a:rPr>
              <a:t>community</a:t>
            </a:r>
            <a:r>
              <a:rPr sz="2000" spc="80" dirty="0">
                <a:solidFill>
                  <a:srgbClr val="414042"/>
                </a:solidFill>
                <a:latin typeface="Roboto"/>
                <a:cs typeface="Roboto"/>
              </a:rPr>
              <a:t> </a:t>
            </a:r>
            <a:r>
              <a:rPr sz="2000" spc="15" dirty="0">
                <a:solidFill>
                  <a:srgbClr val="414042"/>
                </a:solidFill>
                <a:latin typeface="Roboto"/>
                <a:cs typeface="Roboto"/>
              </a:rPr>
              <a:t>members’</a:t>
            </a:r>
            <a:r>
              <a:rPr sz="2000" spc="75" dirty="0">
                <a:solidFill>
                  <a:srgbClr val="414042"/>
                </a:solidFill>
                <a:latin typeface="Roboto"/>
                <a:cs typeface="Roboto"/>
              </a:rPr>
              <a:t> </a:t>
            </a:r>
            <a:r>
              <a:rPr sz="2000" spc="25" dirty="0">
                <a:solidFill>
                  <a:srgbClr val="414042"/>
                </a:solidFill>
                <a:latin typeface="Roboto"/>
                <a:cs typeface="Roboto"/>
              </a:rPr>
              <a:t>feeling</a:t>
            </a:r>
            <a:r>
              <a:rPr sz="2000" spc="80" dirty="0">
                <a:solidFill>
                  <a:srgbClr val="414042"/>
                </a:solidFill>
                <a:latin typeface="Roboto"/>
                <a:cs typeface="Roboto"/>
              </a:rPr>
              <a:t> </a:t>
            </a:r>
            <a:r>
              <a:rPr sz="2000" spc="35" dirty="0">
                <a:solidFill>
                  <a:srgbClr val="414042"/>
                </a:solidFill>
                <a:latin typeface="Roboto"/>
                <a:cs typeface="Roboto"/>
              </a:rPr>
              <a:t>of</a:t>
            </a:r>
            <a:r>
              <a:rPr sz="2000" spc="80" dirty="0">
                <a:solidFill>
                  <a:srgbClr val="414042"/>
                </a:solidFill>
                <a:latin typeface="Roboto"/>
                <a:cs typeface="Roboto"/>
              </a:rPr>
              <a:t> </a:t>
            </a:r>
            <a:r>
              <a:rPr sz="2000" spc="15" dirty="0">
                <a:solidFill>
                  <a:srgbClr val="414042"/>
                </a:solidFill>
                <a:latin typeface="Roboto"/>
                <a:cs typeface="Roboto"/>
              </a:rPr>
              <a:t>safety</a:t>
            </a:r>
            <a:r>
              <a:rPr sz="2000" spc="80" dirty="0">
                <a:solidFill>
                  <a:srgbClr val="414042"/>
                </a:solidFill>
                <a:latin typeface="Roboto"/>
                <a:cs typeface="Roboto"/>
              </a:rPr>
              <a:t> </a:t>
            </a:r>
            <a:r>
              <a:rPr sz="2000" spc="5" dirty="0">
                <a:solidFill>
                  <a:srgbClr val="414042"/>
                </a:solidFill>
                <a:latin typeface="Roboto"/>
                <a:cs typeface="Roboto"/>
              </a:rPr>
              <a:t>through</a:t>
            </a:r>
            <a:r>
              <a:rPr sz="2000" spc="75" dirty="0">
                <a:solidFill>
                  <a:srgbClr val="414042"/>
                </a:solidFill>
                <a:latin typeface="Roboto"/>
                <a:cs typeface="Roboto"/>
              </a:rPr>
              <a:t> </a:t>
            </a:r>
            <a:r>
              <a:rPr sz="2000" spc="15" dirty="0">
                <a:solidFill>
                  <a:srgbClr val="414042"/>
                </a:solidFill>
                <a:latin typeface="Roboto"/>
                <a:cs typeface="Roboto"/>
              </a:rPr>
              <a:t>joint </a:t>
            </a:r>
            <a:r>
              <a:rPr sz="2000" spc="-480" dirty="0">
                <a:solidFill>
                  <a:srgbClr val="414042"/>
                </a:solidFill>
                <a:latin typeface="Roboto"/>
                <a:cs typeface="Roboto"/>
              </a:rPr>
              <a:t> </a:t>
            </a:r>
            <a:r>
              <a:rPr sz="2000" spc="45" dirty="0">
                <a:solidFill>
                  <a:srgbClr val="414042"/>
                </a:solidFill>
                <a:latin typeface="Roboto"/>
                <a:cs typeface="Roboto"/>
              </a:rPr>
              <a:t>efforts</a:t>
            </a:r>
            <a:r>
              <a:rPr sz="2000" spc="75" dirty="0">
                <a:solidFill>
                  <a:srgbClr val="414042"/>
                </a:solidFill>
                <a:latin typeface="Roboto"/>
                <a:cs typeface="Roboto"/>
              </a:rPr>
              <a:t> </a:t>
            </a:r>
            <a:r>
              <a:rPr sz="2000" dirty="0">
                <a:solidFill>
                  <a:srgbClr val="414042"/>
                </a:solidFill>
                <a:latin typeface="Roboto"/>
                <a:cs typeface="Roboto"/>
              </a:rPr>
              <a:t>to</a:t>
            </a:r>
            <a:r>
              <a:rPr sz="2000" spc="75" dirty="0">
                <a:solidFill>
                  <a:srgbClr val="414042"/>
                </a:solidFill>
                <a:latin typeface="Roboto"/>
                <a:cs typeface="Roboto"/>
              </a:rPr>
              <a:t> </a:t>
            </a:r>
            <a:r>
              <a:rPr sz="2000" spc="25" dirty="0">
                <a:solidFill>
                  <a:srgbClr val="414042"/>
                </a:solidFill>
                <a:latin typeface="Roboto"/>
                <a:cs typeface="Roboto"/>
              </a:rPr>
              <a:t>educate,</a:t>
            </a:r>
            <a:r>
              <a:rPr sz="2000" spc="75" dirty="0">
                <a:solidFill>
                  <a:srgbClr val="414042"/>
                </a:solidFill>
                <a:latin typeface="Roboto"/>
                <a:cs typeface="Roboto"/>
              </a:rPr>
              <a:t> </a:t>
            </a:r>
            <a:r>
              <a:rPr sz="2000" spc="20" dirty="0">
                <a:solidFill>
                  <a:srgbClr val="414042"/>
                </a:solidFill>
                <a:latin typeface="Roboto"/>
                <a:cs typeface="Roboto"/>
              </a:rPr>
              <a:t>motivate,</a:t>
            </a:r>
            <a:r>
              <a:rPr sz="2000" spc="75" dirty="0">
                <a:solidFill>
                  <a:srgbClr val="414042"/>
                </a:solidFill>
                <a:latin typeface="Roboto"/>
                <a:cs typeface="Roboto"/>
              </a:rPr>
              <a:t> </a:t>
            </a:r>
            <a:r>
              <a:rPr sz="2000" spc="25" dirty="0">
                <a:solidFill>
                  <a:srgbClr val="414042"/>
                </a:solidFill>
                <a:latin typeface="Roboto"/>
                <a:cs typeface="Roboto"/>
              </a:rPr>
              <a:t>facilitate,</a:t>
            </a:r>
            <a:r>
              <a:rPr sz="2000" spc="75"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0" dirty="0">
                <a:solidFill>
                  <a:srgbClr val="414042"/>
                </a:solidFill>
                <a:latin typeface="Roboto"/>
                <a:cs typeface="Roboto"/>
              </a:rPr>
              <a:t>support</a:t>
            </a:r>
            <a:r>
              <a:rPr sz="2000" spc="80" dirty="0">
                <a:solidFill>
                  <a:srgbClr val="414042"/>
                </a:solidFill>
                <a:latin typeface="Roboto"/>
                <a:cs typeface="Roboto"/>
              </a:rPr>
              <a:t> </a:t>
            </a:r>
            <a:r>
              <a:rPr sz="2000" spc="20" dirty="0">
                <a:solidFill>
                  <a:srgbClr val="414042"/>
                </a:solidFill>
                <a:latin typeface="Roboto"/>
                <a:cs typeface="Roboto"/>
              </a:rPr>
              <a:t>Asians</a:t>
            </a:r>
            <a:r>
              <a:rPr sz="2000" spc="75" dirty="0">
                <a:solidFill>
                  <a:srgbClr val="414042"/>
                </a:solidFill>
                <a:latin typeface="Roboto"/>
                <a:cs typeface="Roboto"/>
              </a:rPr>
              <a:t> </a:t>
            </a:r>
            <a:r>
              <a:rPr sz="2000" dirty="0">
                <a:solidFill>
                  <a:srgbClr val="414042"/>
                </a:solidFill>
                <a:latin typeface="Roboto"/>
                <a:cs typeface="Roboto"/>
              </a:rPr>
              <a:t>to</a:t>
            </a:r>
            <a:endParaRPr sz="2000">
              <a:latin typeface="Roboto"/>
              <a:cs typeface="Roboto"/>
            </a:endParaRPr>
          </a:p>
          <a:p>
            <a:pPr marL="12700">
              <a:lnSpc>
                <a:spcPct val="100000"/>
              </a:lnSpc>
              <a:spcBef>
                <a:spcPts val="100"/>
              </a:spcBef>
            </a:pPr>
            <a:r>
              <a:rPr sz="2000" spc="10" dirty="0">
                <a:solidFill>
                  <a:srgbClr val="414042"/>
                </a:solidFill>
                <a:latin typeface="Roboto"/>
                <a:cs typeface="Roboto"/>
              </a:rPr>
              <a:t>prevent,</a:t>
            </a:r>
            <a:r>
              <a:rPr sz="2000" spc="85" dirty="0">
                <a:solidFill>
                  <a:srgbClr val="414042"/>
                </a:solidFill>
                <a:latin typeface="Roboto"/>
                <a:cs typeface="Roboto"/>
              </a:rPr>
              <a:t> </a:t>
            </a:r>
            <a:r>
              <a:rPr sz="2000" spc="25" dirty="0">
                <a:solidFill>
                  <a:srgbClr val="414042"/>
                </a:solidFill>
                <a:latin typeface="Roboto"/>
                <a:cs typeface="Roboto"/>
              </a:rPr>
              <a:t>report,</a:t>
            </a:r>
            <a:r>
              <a:rPr sz="2000" spc="85" dirty="0">
                <a:solidFill>
                  <a:srgbClr val="414042"/>
                </a:solidFill>
                <a:latin typeface="Roboto"/>
                <a:cs typeface="Roboto"/>
              </a:rPr>
              <a:t> </a:t>
            </a:r>
            <a:r>
              <a:rPr sz="2000" spc="5" dirty="0">
                <a:solidFill>
                  <a:srgbClr val="414042"/>
                </a:solidFill>
                <a:latin typeface="Roboto"/>
                <a:cs typeface="Roboto"/>
              </a:rPr>
              <a:t>and</a:t>
            </a:r>
            <a:r>
              <a:rPr sz="2000" spc="90" dirty="0">
                <a:solidFill>
                  <a:srgbClr val="414042"/>
                </a:solidFill>
                <a:latin typeface="Roboto"/>
                <a:cs typeface="Roboto"/>
              </a:rPr>
              <a:t> </a:t>
            </a:r>
            <a:r>
              <a:rPr sz="2000" spc="15" dirty="0">
                <a:solidFill>
                  <a:srgbClr val="414042"/>
                </a:solidFill>
                <a:latin typeface="Roboto"/>
                <a:cs typeface="Roboto"/>
              </a:rPr>
              <a:t>mitigate</a:t>
            </a:r>
            <a:r>
              <a:rPr sz="2000" spc="85" dirty="0">
                <a:solidFill>
                  <a:srgbClr val="414042"/>
                </a:solidFill>
                <a:latin typeface="Roboto"/>
                <a:cs typeface="Roboto"/>
              </a:rPr>
              <a:t> </a:t>
            </a:r>
            <a:r>
              <a:rPr sz="2000" spc="15" dirty="0">
                <a:solidFill>
                  <a:srgbClr val="414042"/>
                </a:solidFill>
                <a:latin typeface="Roboto"/>
                <a:cs typeface="Roboto"/>
              </a:rPr>
              <a:t>negative</a:t>
            </a:r>
            <a:r>
              <a:rPr sz="2000" spc="90" dirty="0">
                <a:solidFill>
                  <a:srgbClr val="414042"/>
                </a:solidFill>
                <a:latin typeface="Roboto"/>
                <a:cs typeface="Roboto"/>
              </a:rPr>
              <a:t> </a:t>
            </a:r>
            <a:r>
              <a:rPr sz="2000" spc="20" dirty="0">
                <a:solidFill>
                  <a:srgbClr val="414042"/>
                </a:solidFill>
                <a:latin typeface="Roboto"/>
                <a:cs typeface="Roboto"/>
              </a:rPr>
              <a:t>impacts</a:t>
            </a:r>
            <a:r>
              <a:rPr sz="2000" spc="90" dirty="0">
                <a:solidFill>
                  <a:srgbClr val="414042"/>
                </a:solidFill>
                <a:latin typeface="Roboto"/>
                <a:cs typeface="Roboto"/>
              </a:rPr>
              <a:t> </a:t>
            </a:r>
            <a:r>
              <a:rPr sz="2000" spc="35" dirty="0">
                <a:solidFill>
                  <a:srgbClr val="414042"/>
                </a:solidFill>
                <a:latin typeface="Roboto"/>
                <a:cs typeface="Roboto"/>
              </a:rPr>
              <a:t>of</a:t>
            </a:r>
            <a:r>
              <a:rPr sz="2000" spc="90" dirty="0">
                <a:solidFill>
                  <a:srgbClr val="414042"/>
                </a:solidFill>
                <a:latin typeface="Roboto"/>
                <a:cs typeface="Roboto"/>
              </a:rPr>
              <a:t> </a:t>
            </a:r>
            <a:r>
              <a:rPr sz="2000" spc="15" dirty="0">
                <a:solidFill>
                  <a:srgbClr val="414042"/>
                </a:solidFill>
                <a:latin typeface="Roboto"/>
                <a:cs typeface="Roboto"/>
              </a:rPr>
              <a:t>hate</a:t>
            </a:r>
            <a:r>
              <a:rPr sz="2000" spc="85" dirty="0">
                <a:solidFill>
                  <a:srgbClr val="414042"/>
                </a:solidFill>
                <a:latin typeface="Roboto"/>
                <a:cs typeface="Roboto"/>
              </a:rPr>
              <a:t> </a:t>
            </a:r>
            <a:r>
              <a:rPr sz="2000" spc="25" dirty="0">
                <a:solidFill>
                  <a:srgbClr val="414042"/>
                </a:solidFill>
                <a:latin typeface="Roboto"/>
                <a:cs typeface="Roboto"/>
              </a:rPr>
              <a:t>crime.</a:t>
            </a:r>
            <a:endParaRPr sz="2000">
              <a:latin typeface="Roboto"/>
              <a:cs typeface="Roboto"/>
            </a:endParaRPr>
          </a:p>
        </p:txBody>
      </p:sp>
      <p:sp>
        <p:nvSpPr>
          <p:cNvPr id="8" name="object 8"/>
          <p:cNvSpPr txBox="1"/>
          <p:nvPr/>
        </p:nvSpPr>
        <p:spPr>
          <a:xfrm>
            <a:off x="1219200" y="1929547"/>
            <a:ext cx="7600950" cy="965200"/>
          </a:xfrm>
          <a:prstGeom prst="rect">
            <a:avLst/>
          </a:prstGeom>
        </p:spPr>
        <p:txBody>
          <a:bodyPr vert="horz" wrap="square" lIns="0" tIns="0" rIns="0" bIns="0" rtlCol="0">
            <a:spAutoFit/>
          </a:bodyPr>
          <a:lstStyle/>
          <a:p>
            <a:pPr marL="12700" marR="5080">
              <a:lnSpc>
                <a:spcPct val="104200"/>
              </a:lnSpc>
            </a:pPr>
            <a:r>
              <a:rPr sz="2000" spc="-30" dirty="0">
                <a:solidFill>
                  <a:srgbClr val="414042"/>
                </a:solidFill>
                <a:latin typeface="Roboto"/>
                <a:cs typeface="Roboto"/>
              </a:rPr>
              <a:t>To</a:t>
            </a:r>
            <a:r>
              <a:rPr sz="2000" spc="75" dirty="0">
                <a:solidFill>
                  <a:srgbClr val="414042"/>
                </a:solidFill>
                <a:latin typeface="Roboto"/>
                <a:cs typeface="Roboto"/>
              </a:rPr>
              <a:t> </a:t>
            </a:r>
            <a:r>
              <a:rPr sz="2000" spc="15" dirty="0">
                <a:solidFill>
                  <a:srgbClr val="414042"/>
                </a:solidFill>
                <a:latin typeface="Roboto"/>
                <a:cs typeface="Roboto"/>
              </a:rPr>
              <a:t>conduct</a:t>
            </a:r>
            <a:r>
              <a:rPr sz="2000" spc="80" dirty="0">
                <a:solidFill>
                  <a:srgbClr val="414042"/>
                </a:solidFill>
                <a:latin typeface="Roboto"/>
                <a:cs typeface="Roboto"/>
              </a:rPr>
              <a:t> </a:t>
            </a:r>
            <a:r>
              <a:rPr sz="2000" spc="20" dirty="0">
                <a:solidFill>
                  <a:srgbClr val="414042"/>
                </a:solidFill>
                <a:latin typeface="Roboto"/>
                <a:cs typeface="Roboto"/>
              </a:rPr>
              <a:t>activities</a:t>
            </a:r>
            <a:r>
              <a:rPr sz="2000" spc="80" dirty="0">
                <a:solidFill>
                  <a:srgbClr val="414042"/>
                </a:solidFill>
                <a:latin typeface="Roboto"/>
                <a:cs typeface="Roboto"/>
              </a:rPr>
              <a:t> </a:t>
            </a:r>
            <a:r>
              <a:rPr sz="2000" spc="5" dirty="0">
                <a:solidFill>
                  <a:srgbClr val="414042"/>
                </a:solidFill>
                <a:latin typeface="Roboto"/>
                <a:cs typeface="Roboto"/>
              </a:rPr>
              <a:t>raising</a:t>
            </a:r>
            <a:r>
              <a:rPr sz="2000" spc="80" dirty="0">
                <a:solidFill>
                  <a:srgbClr val="414042"/>
                </a:solidFill>
                <a:latin typeface="Roboto"/>
                <a:cs typeface="Roboto"/>
              </a:rPr>
              <a:t> </a:t>
            </a:r>
            <a:r>
              <a:rPr sz="2000" spc="10" dirty="0">
                <a:solidFill>
                  <a:srgbClr val="414042"/>
                </a:solidFill>
                <a:latin typeface="Roboto"/>
                <a:cs typeface="Roboto"/>
              </a:rPr>
              <a:t>the</a:t>
            </a:r>
            <a:r>
              <a:rPr sz="2000" spc="80" dirty="0">
                <a:solidFill>
                  <a:srgbClr val="414042"/>
                </a:solidFill>
                <a:latin typeface="Roboto"/>
                <a:cs typeface="Roboto"/>
              </a:rPr>
              <a:t> </a:t>
            </a:r>
            <a:r>
              <a:rPr sz="2000" spc="20" dirty="0">
                <a:solidFill>
                  <a:srgbClr val="414042"/>
                </a:solidFill>
                <a:latin typeface="Roboto"/>
                <a:cs typeface="Roboto"/>
              </a:rPr>
              <a:t>awareness</a:t>
            </a:r>
            <a:r>
              <a:rPr sz="2000" spc="80"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10" dirty="0">
                <a:solidFill>
                  <a:srgbClr val="414042"/>
                </a:solidFill>
                <a:latin typeface="Roboto"/>
                <a:cs typeface="Roboto"/>
              </a:rPr>
              <a:t>the</a:t>
            </a:r>
            <a:r>
              <a:rPr sz="2000" spc="85" dirty="0">
                <a:solidFill>
                  <a:srgbClr val="414042"/>
                </a:solidFill>
                <a:latin typeface="Roboto"/>
                <a:cs typeface="Roboto"/>
              </a:rPr>
              <a:t> </a:t>
            </a:r>
            <a:r>
              <a:rPr sz="2000" spc="10" dirty="0">
                <a:solidFill>
                  <a:srgbClr val="414042"/>
                </a:solidFill>
                <a:latin typeface="Roboto"/>
                <a:cs typeface="Roboto"/>
              </a:rPr>
              <a:t>community</a:t>
            </a:r>
            <a:r>
              <a:rPr sz="2000" spc="80" dirty="0">
                <a:solidFill>
                  <a:srgbClr val="414042"/>
                </a:solidFill>
                <a:latin typeface="Roboto"/>
                <a:cs typeface="Roboto"/>
              </a:rPr>
              <a:t> </a:t>
            </a:r>
            <a:r>
              <a:rPr sz="2000" spc="20" dirty="0">
                <a:solidFill>
                  <a:srgbClr val="414042"/>
                </a:solidFill>
                <a:latin typeface="Roboto"/>
                <a:cs typeface="Roboto"/>
              </a:rPr>
              <a:t>on </a:t>
            </a:r>
            <a:r>
              <a:rPr sz="2000" spc="-480" dirty="0">
                <a:solidFill>
                  <a:srgbClr val="414042"/>
                </a:solidFill>
                <a:latin typeface="Roboto"/>
                <a:cs typeface="Roboto"/>
              </a:rPr>
              <a:t> </a:t>
            </a:r>
            <a:r>
              <a:rPr sz="2000" spc="10" dirty="0">
                <a:solidFill>
                  <a:srgbClr val="414042"/>
                </a:solidFill>
                <a:latin typeface="Roboto"/>
                <a:cs typeface="Roboto"/>
              </a:rPr>
              <a:t>the</a:t>
            </a:r>
            <a:r>
              <a:rPr sz="2000" spc="80" dirty="0">
                <a:solidFill>
                  <a:srgbClr val="414042"/>
                </a:solidFill>
                <a:latin typeface="Roboto"/>
                <a:cs typeface="Roboto"/>
              </a:rPr>
              <a:t> </a:t>
            </a:r>
            <a:r>
              <a:rPr sz="2000" spc="25" dirty="0">
                <a:solidFill>
                  <a:srgbClr val="414042"/>
                </a:solidFill>
                <a:latin typeface="Roboto"/>
                <a:cs typeface="Roboto"/>
              </a:rPr>
              <a:t>facts</a:t>
            </a:r>
            <a:r>
              <a:rPr sz="2000" spc="80"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0" dirty="0">
                <a:solidFill>
                  <a:srgbClr val="414042"/>
                </a:solidFill>
                <a:latin typeface="Roboto"/>
                <a:cs typeface="Roboto"/>
              </a:rPr>
              <a:t>impacts</a:t>
            </a:r>
            <a:r>
              <a:rPr sz="2000" spc="80"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15" dirty="0">
                <a:solidFill>
                  <a:srgbClr val="414042"/>
                </a:solidFill>
                <a:latin typeface="Roboto"/>
                <a:cs typeface="Roboto"/>
              </a:rPr>
              <a:t>hate</a:t>
            </a:r>
            <a:r>
              <a:rPr sz="2000" spc="80" dirty="0">
                <a:solidFill>
                  <a:srgbClr val="414042"/>
                </a:solidFill>
                <a:latin typeface="Roboto"/>
                <a:cs typeface="Roboto"/>
              </a:rPr>
              <a:t> </a:t>
            </a:r>
            <a:r>
              <a:rPr sz="2000" spc="20" dirty="0">
                <a:solidFill>
                  <a:srgbClr val="414042"/>
                </a:solidFill>
                <a:latin typeface="Roboto"/>
                <a:cs typeface="Roboto"/>
              </a:rPr>
              <a:t>motivated</a:t>
            </a:r>
            <a:r>
              <a:rPr sz="2000" spc="75" dirty="0">
                <a:solidFill>
                  <a:srgbClr val="414042"/>
                </a:solidFill>
                <a:latin typeface="Roboto"/>
                <a:cs typeface="Roboto"/>
              </a:rPr>
              <a:t> </a:t>
            </a:r>
            <a:r>
              <a:rPr sz="2000" spc="20" dirty="0">
                <a:solidFill>
                  <a:srgbClr val="414042"/>
                </a:solidFill>
                <a:latin typeface="Roboto"/>
                <a:cs typeface="Roboto"/>
              </a:rPr>
              <a:t>crime</a:t>
            </a:r>
            <a:r>
              <a:rPr sz="2000" spc="80" dirty="0">
                <a:solidFill>
                  <a:srgbClr val="414042"/>
                </a:solidFill>
                <a:latin typeface="Roboto"/>
                <a:cs typeface="Roboto"/>
              </a:rPr>
              <a:t> </a:t>
            </a:r>
            <a:r>
              <a:rPr sz="2000" spc="10" dirty="0">
                <a:solidFill>
                  <a:srgbClr val="414042"/>
                </a:solidFill>
                <a:latin typeface="Roboto"/>
                <a:cs typeface="Roboto"/>
              </a:rPr>
              <a:t>targeting</a:t>
            </a:r>
            <a:r>
              <a:rPr sz="2000" spc="75" dirty="0">
                <a:solidFill>
                  <a:srgbClr val="414042"/>
                </a:solidFill>
                <a:latin typeface="Roboto"/>
                <a:cs typeface="Roboto"/>
              </a:rPr>
              <a:t> </a:t>
            </a:r>
            <a:r>
              <a:rPr sz="2000" spc="25" dirty="0">
                <a:solidFill>
                  <a:srgbClr val="414042"/>
                </a:solidFill>
                <a:latin typeface="Roboto"/>
                <a:cs typeface="Roboto"/>
              </a:rPr>
              <a:t>Asians </a:t>
            </a:r>
            <a:r>
              <a:rPr sz="2000" spc="30" dirty="0">
                <a:solidFill>
                  <a:srgbClr val="414042"/>
                </a:solidFill>
                <a:latin typeface="Roboto"/>
                <a:cs typeface="Roboto"/>
              </a:rPr>
              <a:t> </a:t>
            </a:r>
            <a:r>
              <a:rPr sz="2000" spc="5" dirty="0">
                <a:solidFill>
                  <a:srgbClr val="414042"/>
                </a:solidFill>
                <a:latin typeface="Roboto"/>
                <a:cs typeface="Roboto"/>
              </a:rPr>
              <a:t>and</a:t>
            </a:r>
            <a:r>
              <a:rPr sz="2000" spc="70" dirty="0">
                <a:solidFill>
                  <a:srgbClr val="414042"/>
                </a:solidFill>
                <a:latin typeface="Roboto"/>
                <a:cs typeface="Roboto"/>
              </a:rPr>
              <a:t> </a:t>
            </a:r>
            <a:r>
              <a:rPr sz="2000" spc="15" dirty="0">
                <a:solidFill>
                  <a:srgbClr val="414042"/>
                </a:solidFill>
                <a:latin typeface="Roboto"/>
                <a:cs typeface="Roboto"/>
              </a:rPr>
              <a:t>other</a:t>
            </a:r>
            <a:r>
              <a:rPr sz="2000" spc="75" dirty="0">
                <a:solidFill>
                  <a:srgbClr val="414042"/>
                </a:solidFill>
                <a:latin typeface="Roboto"/>
                <a:cs typeface="Roboto"/>
              </a:rPr>
              <a:t> </a:t>
            </a:r>
            <a:r>
              <a:rPr sz="2000" spc="20" dirty="0">
                <a:solidFill>
                  <a:srgbClr val="414042"/>
                </a:solidFill>
                <a:latin typeface="Roboto"/>
                <a:cs typeface="Roboto"/>
              </a:rPr>
              <a:t>communities</a:t>
            </a:r>
            <a:r>
              <a:rPr sz="2000" spc="75" dirty="0">
                <a:solidFill>
                  <a:srgbClr val="414042"/>
                </a:solidFill>
                <a:latin typeface="Roboto"/>
                <a:cs typeface="Roboto"/>
              </a:rPr>
              <a:t> </a:t>
            </a:r>
            <a:r>
              <a:rPr sz="2000" spc="-10" dirty="0">
                <a:solidFill>
                  <a:srgbClr val="414042"/>
                </a:solidFill>
                <a:latin typeface="Roboto"/>
                <a:cs typeface="Roboto"/>
              </a:rPr>
              <a:t>in</a:t>
            </a:r>
            <a:r>
              <a:rPr sz="2000" spc="40" dirty="0">
                <a:solidFill>
                  <a:srgbClr val="414042"/>
                </a:solidFill>
                <a:latin typeface="Roboto"/>
                <a:cs typeface="Roboto"/>
              </a:rPr>
              <a:t> </a:t>
            </a:r>
            <a:r>
              <a:rPr lang="en-CA" sz="2000" spc="5" dirty="0">
                <a:solidFill>
                  <a:srgbClr val="414042"/>
                </a:solidFill>
                <a:latin typeface="Roboto"/>
                <a:cs typeface="Roboto"/>
              </a:rPr>
              <a:t>Ontario</a:t>
            </a:r>
            <a:r>
              <a:rPr sz="2000" spc="5" dirty="0">
                <a:solidFill>
                  <a:srgbClr val="414042"/>
                </a:solidFill>
                <a:latin typeface="Roboto"/>
                <a:cs typeface="Roboto"/>
              </a:rPr>
              <a:t>.</a:t>
            </a:r>
            <a:endParaRPr sz="2000" dirty="0">
              <a:latin typeface="Roboto"/>
              <a:cs typeface="Roboto"/>
            </a:endParaRPr>
          </a:p>
        </p:txBody>
      </p:sp>
      <p:sp>
        <p:nvSpPr>
          <p:cNvPr id="9" name="object 9"/>
          <p:cNvSpPr/>
          <p:nvPr/>
        </p:nvSpPr>
        <p:spPr>
          <a:xfrm>
            <a:off x="1231900" y="3282100"/>
            <a:ext cx="7594600" cy="0"/>
          </a:xfrm>
          <a:custGeom>
            <a:avLst/>
            <a:gdLst/>
            <a:ahLst/>
            <a:cxnLst/>
            <a:rect l="l" t="t" r="r" b="b"/>
            <a:pathLst>
              <a:path w="7594600">
                <a:moveTo>
                  <a:pt x="0" y="0"/>
                </a:moveTo>
                <a:lnTo>
                  <a:pt x="7594600" y="0"/>
                </a:lnTo>
              </a:path>
            </a:pathLst>
          </a:custGeom>
          <a:ln w="12700">
            <a:solidFill>
              <a:srgbClr val="414042"/>
            </a:solidFill>
          </a:ln>
        </p:spPr>
        <p:txBody>
          <a:bodyPr wrap="square" lIns="0" tIns="0" rIns="0" bIns="0" rtlCol="0"/>
          <a:lstStyle/>
          <a:p>
            <a:endParaRPr/>
          </a:p>
        </p:txBody>
      </p:sp>
      <p:sp>
        <p:nvSpPr>
          <p:cNvPr id="10" name="object 10"/>
          <p:cNvSpPr/>
          <p:nvPr/>
        </p:nvSpPr>
        <p:spPr>
          <a:xfrm>
            <a:off x="1231900" y="4691800"/>
            <a:ext cx="7594600" cy="0"/>
          </a:xfrm>
          <a:custGeom>
            <a:avLst/>
            <a:gdLst/>
            <a:ahLst/>
            <a:cxnLst/>
            <a:rect l="l" t="t" r="r" b="b"/>
            <a:pathLst>
              <a:path w="7594600">
                <a:moveTo>
                  <a:pt x="0" y="0"/>
                </a:moveTo>
                <a:lnTo>
                  <a:pt x="7594600" y="0"/>
                </a:lnTo>
              </a:path>
            </a:pathLst>
          </a:custGeom>
          <a:ln w="12700">
            <a:solidFill>
              <a:srgbClr val="414042"/>
            </a:solidFill>
          </a:ln>
        </p:spPr>
        <p:txBody>
          <a:bodyPr wrap="square" lIns="0" tIns="0" rIns="0" bIns="0" rtlCol="0"/>
          <a:lstStyle/>
          <a:p>
            <a:endParaRPr/>
          </a:p>
        </p:txBody>
      </p:sp>
      <p:sp>
        <p:nvSpPr>
          <p:cNvPr id="11" name="object 11"/>
          <p:cNvSpPr txBox="1"/>
          <p:nvPr/>
        </p:nvSpPr>
        <p:spPr>
          <a:xfrm>
            <a:off x="7470787" y="7245608"/>
            <a:ext cx="2155190" cy="384721"/>
          </a:xfrm>
          <a:prstGeom prst="rect">
            <a:avLst/>
          </a:prstGeom>
        </p:spPr>
        <p:txBody>
          <a:bodyPr vert="horz" wrap="square" lIns="0" tIns="0" rIns="0" bIns="0" rtlCol="0">
            <a:spAutoFit/>
          </a:bodyPr>
          <a:lstStyle/>
          <a:p>
            <a:pPr marL="12700">
              <a:lnSpc>
                <a:spcPts val="1530"/>
              </a:lnSpc>
            </a:pPr>
            <a:r>
              <a:rPr sz="1300" b="1" spc="-15" dirty="0">
                <a:solidFill>
                  <a:srgbClr val="414042"/>
                </a:solidFill>
                <a:latin typeface="Times New Roman"/>
                <a:cs typeface="Times New Roman"/>
              </a:rPr>
              <a:t>OBJECTIVES</a:t>
            </a:r>
            <a:r>
              <a:rPr sz="1300" b="1" spc="145" dirty="0">
                <a:solidFill>
                  <a:srgbClr val="414042"/>
                </a:solidFill>
                <a:latin typeface="Times New Roman"/>
                <a:cs typeface="Times New Roman"/>
              </a:rPr>
              <a:t> </a:t>
            </a:r>
            <a:r>
              <a:rPr sz="1300" b="1" spc="-40" dirty="0">
                <a:solidFill>
                  <a:srgbClr val="414042"/>
                </a:solidFill>
                <a:latin typeface="Times New Roman"/>
                <a:cs typeface="Times New Roman"/>
              </a:rPr>
              <a:t>OF</a:t>
            </a:r>
            <a:r>
              <a:rPr sz="1300" b="1" spc="150" dirty="0">
                <a:solidFill>
                  <a:srgbClr val="414042"/>
                </a:solidFill>
                <a:latin typeface="Times New Roman"/>
                <a:cs typeface="Times New Roman"/>
              </a:rPr>
              <a:t> </a:t>
            </a:r>
            <a:r>
              <a:rPr sz="1300" b="1" spc="-25" dirty="0">
                <a:solidFill>
                  <a:srgbClr val="414042"/>
                </a:solidFill>
                <a:latin typeface="Times New Roman"/>
                <a:cs typeface="Times New Roman"/>
              </a:rPr>
              <a:t>PROJECT</a:t>
            </a:r>
            <a:endParaRPr lang="en-CA" sz="1300" b="1" spc="-25" dirty="0">
              <a:solidFill>
                <a:srgbClr val="414042"/>
              </a:solidFill>
              <a:latin typeface="Times New Roman"/>
              <a:cs typeface="Times New Roman"/>
            </a:endParaRPr>
          </a:p>
          <a:p>
            <a:pPr marL="12700" algn="r">
              <a:lnSpc>
                <a:spcPts val="1530"/>
              </a:lnSpc>
            </a:pPr>
            <a:r>
              <a:rPr lang="en-CA" sz="1300" b="1" spc="-25" dirty="0">
                <a:solidFill>
                  <a:srgbClr val="414042"/>
                </a:solidFill>
                <a:latin typeface="Times New Roman"/>
                <a:cs typeface="Times New Roman"/>
              </a:rPr>
              <a:t>5 of 12</a:t>
            </a:r>
            <a:endParaRPr sz="13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0A530">
                <a:alpha val="89804"/>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2630805" cy="558800"/>
          </a:xfrm>
          <a:prstGeom prst="rect">
            <a:avLst/>
          </a:prstGeom>
        </p:spPr>
        <p:txBody>
          <a:bodyPr vert="horz" wrap="square" lIns="0" tIns="12700" rIns="0" bIns="0" rtlCol="0">
            <a:spAutoFit/>
          </a:bodyPr>
          <a:lstStyle/>
          <a:p>
            <a:pPr marL="12700">
              <a:lnSpc>
                <a:spcPct val="100000"/>
              </a:lnSpc>
              <a:spcBef>
                <a:spcPts val="100"/>
              </a:spcBef>
            </a:pPr>
            <a:r>
              <a:rPr spc="-15" dirty="0"/>
              <a:t>ACTIVITIES</a:t>
            </a:r>
          </a:p>
        </p:txBody>
      </p:sp>
      <p:sp>
        <p:nvSpPr>
          <p:cNvPr id="7" name="object 7"/>
          <p:cNvSpPr txBox="1"/>
          <p:nvPr/>
        </p:nvSpPr>
        <p:spPr>
          <a:xfrm>
            <a:off x="8632422" y="7245608"/>
            <a:ext cx="993140" cy="384721"/>
          </a:xfrm>
          <a:prstGeom prst="rect">
            <a:avLst/>
          </a:prstGeom>
        </p:spPr>
        <p:txBody>
          <a:bodyPr vert="horz" wrap="square" lIns="0" tIns="0" rIns="0" bIns="0" rtlCol="0">
            <a:spAutoFit/>
          </a:bodyPr>
          <a:lstStyle/>
          <a:p>
            <a:pPr marL="12700">
              <a:lnSpc>
                <a:spcPts val="1530"/>
              </a:lnSpc>
            </a:pPr>
            <a:r>
              <a:rPr sz="1300" b="1" spc="-10" dirty="0">
                <a:solidFill>
                  <a:srgbClr val="414042"/>
                </a:solidFill>
                <a:latin typeface="Times New Roman"/>
                <a:cs typeface="Times New Roman"/>
              </a:rPr>
              <a:t>ACTIVITIES</a:t>
            </a:r>
            <a:endParaRPr lang="en-CA" sz="1300" b="1" spc="-10" dirty="0">
              <a:solidFill>
                <a:srgbClr val="414042"/>
              </a:solidFill>
              <a:latin typeface="Times New Roman"/>
              <a:cs typeface="Times New Roman"/>
            </a:endParaRPr>
          </a:p>
          <a:p>
            <a:pPr marL="12700" algn="r">
              <a:lnSpc>
                <a:spcPts val="1530"/>
              </a:lnSpc>
            </a:pPr>
            <a:r>
              <a:rPr lang="en-CA" sz="1300" b="1" spc="-10" dirty="0">
                <a:solidFill>
                  <a:srgbClr val="414042"/>
                </a:solidFill>
                <a:latin typeface="Times New Roman"/>
                <a:cs typeface="Times New Roman"/>
              </a:rPr>
              <a:t>6 of 12</a:t>
            </a:r>
            <a:endParaRPr sz="1300" dirty="0">
              <a:latin typeface="Times New Roman"/>
              <a:cs typeface="Times New Roman"/>
            </a:endParaRPr>
          </a:p>
        </p:txBody>
      </p:sp>
      <p:sp>
        <p:nvSpPr>
          <p:cNvPr id="6" name="object 6"/>
          <p:cNvSpPr txBox="1"/>
          <p:nvPr/>
        </p:nvSpPr>
        <p:spPr>
          <a:xfrm>
            <a:off x="1219200" y="1676400"/>
            <a:ext cx="7546340" cy="3308021"/>
          </a:xfrm>
          <a:prstGeom prst="rect">
            <a:avLst/>
          </a:prstGeom>
        </p:spPr>
        <p:txBody>
          <a:bodyPr vert="horz" wrap="square" lIns="0" tIns="0" rIns="0" bIns="0" rtlCol="0">
            <a:spAutoFit/>
          </a:bodyPr>
          <a:lstStyle/>
          <a:p>
            <a:pPr marL="241300" marR="530860" indent="-228600">
              <a:lnSpc>
                <a:spcPct val="104200"/>
              </a:lnSpc>
              <a:buChar char="•"/>
              <a:tabLst>
                <a:tab pos="240665" algn="l"/>
                <a:tab pos="241300" algn="l"/>
              </a:tabLst>
            </a:pPr>
            <a:r>
              <a:rPr sz="2000" spc="15" dirty="0">
                <a:solidFill>
                  <a:srgbClr val="414042"/>
                </a:solidFill>
                <a:latin typeface="Roboto"/>
                <a:cs typeface="Roboto"/>
              </a:rPr>
              <a:t>Form</a:t>
            </a:r>
            <a:r>
              <a:rPr sz="2000" spc="75" dirty="0">
                <a:solidFill>
                  <a:srgbClr val="414042"/>
                </a:solidFill>
                <a:latin typeface="Roboto"/>
                <a:cs typeface="Roboto"/>
              </a:rPr>
              <a:t> </a:t>
            </a:r>
            <a:r>
              <a:rPr sz="2000" spc="-15" dirty="0">
                <a:solidFill>
                  <a:srgbClr val="414042"/>
                </a:solidFill>
                <a:latin typeface="Roboto"/>
                <a:cs typeface="Roboto"/>
              </a:rPr>
              <a:t>a</a:t>
            </a:r>
            <a:r>
              <a:rPr sz="2000" spc="75" dirty="0">
                <a:solidFill>
                  <a:srgbClr val="414042"/>
                </a:solidFill>
                <a:latin typeface="Roboto"/>
                <a:cs typeface="Roboto"/>
              </a:rPr>
              <a:t> </a:t>
            </a:r>
            <a:r>
              <a:rPr sz="2000" spc="10" dirty="0">
                <a:solidFill>
                  <a:srgbClr val="414042"/>
                </a:solidFill>
                <a:latin typeface="Roboto"/>
                <a:cs typeface="Roboto"/>
              </a:rPr>
              <a:t>community</a:t>
            </a:r>
            <a:r>
              <a:rPr sz="2000" spc="80" dirty="0">
                <a:solidFill>
                  <a:srgbClr val="414042"/>
                </a:solidFill>
                <a:latin typeface="Roboto"/>
                <a:cs typeface="Roboto"/>
              </a:rPr>
              <a:t> </a:t>
            </a:r>
            <a:r>
              <a:rPr sz="2000" spc="15" dirty="0">
                <a:solidFill>
                  <a:srgbClr val="414042"/>
                </a:solidFill>
                <a:latin typeface="Roboto"/>
                <a:cs typeface="Roboto"/>
              </a:rPr>
              <a:t>coalition</a:t>
            </a:r>
            <a:r>
              <a:rPr sz="2000" spc="75" dirty="0">
                <a:solidFill>
                  <a:srgbClr val="414042"/>
                </a:solidFill>
                <a:latin typeface="Roboto"/>
                <a:cs typeface="Roboto"/>
              </a:rPr>
              <a:t> </a:t>
            </a:r>
            <a:r>
              <a:rPr sz="2000" dirty="0">
                <a:solidFill>
                  <a:srgbClr val="414042"/>
                </a:solidFill>
                <a:latin typeface="Roboto"/>
                <a:cs typeface="Roboto"/>
              </a:rPr>
              <a:t>to</a:t>
            </a:r>
            <a:r>
              <a:rPr sz="2000" spc="80" dirty="0">
                <a:solidFill>
                  <a:srgbClr val="414042"/>
                </a:solidFill>
                <a:latin typeface="Roboto"/>
                <a:cs typeface="Roboto"/>
              </a:rPr>
              <a:t> </a:t>
            </a:r>
            <a:r>
              <a:rPr sz="2000" spc="20" dirty="0">
                <a:solidFill>
                  <a:srgbClr val="414042"/>
                </a:solidFill>
                <a:latin typeface="Roboto"/>
                <a:cs typeface="Roboto"/>
              </a:rPr>
              <a:t>identify</a:t>
            </a:r>
            <a:r>
              <a:rPr sz="2000" spc="75" dirty="0">
                <a:solidFill>
                  <a:srgbClr val="414042"/>
                </a:solidFill>
                <a:latin typeface="Roboto"/>
                <a:cs typeface="Roboto"/>
              </a:rPr>
              <a:t> </a:t>
            </a:r>
            <a:r>
              <a:rPr sz="2000" spc="20" dirty="0">
                <a:solidFill>
                  <a:srgbClr val="414042"/>
                </a:solidFill>
                <a:latin typeface="Roboto"/>
                <a:cs typeface="Roboto"/>
              </a:rPr>
              <a:t>problems,</a:t>
            </a:r>
            <a:r>
              <a:rPr sz="2000" spc="80" dirty="0">
                <a:solidFill>
                  <a:srgbClr val="414042"/>
                </a:solidFill>
                <a:latin typeface="Roboto"/>
                <a:cs typeface="Roboto"/>
              </a:rPr>
              <a:t> </a:t>
            </a:r>
            <a:r>
              <a:rPr sz="2000" spc="25" dirty="0">
                <a:solidFill>
                  <a:srgbClr val="414042"/>
                </a:solidFill>
                <a:latin typeface="Roboto"/>
                <a:cs typeface="Roboto"/>
              </a:rPr>
              <a:t>connect </a:t>
            </a:r>
            <a:r>
              <a:rPr sz="2000" spc="-484" dirty="0">
                <a:solidFill>
                  <a:srgbClr val="414042"/>
                </a:solidFill>
                <a:latin typeface="Roboto"/>
                <a:cs typeface="Roboto"/>
              </a:rPr>
              <a:t> </a:t>
            </a:r>
            <a:r>
              <a:rPr sz="2000" spc="25" dirty="0">
                <a:solidFill>
                  <a:srgbClr val="414042"/>
                </a:solidFill>
                <a:latin typeface="Roboto"/>
                <a:cs typeface="Roboto"/>
              </a:rPr>
              <a:t>people</a:t>
            </a:r>
            <a:r>
              <a:rPr sz="2000" spc="70" dirty="0">
                <a:solidFill>
                  <a:srgbClr val="414042"/>
                </a:solidFill>
                <a:latin typeface="Roboto"/>
                <a:cs typeface="Roboto"/>
              </a:rPr>
              <a:t> </a:t>
            </a:r>
            <a:r>
              <a:rPr sz="2000" spc="5" dirty="0">
                <a:solidFill>
                  <a:srgbClr val="414042"/>
                </a:solidFill>
                <a:latin typeface="Roboto"/>
                <a:cs typeface="Roboto"/>
              </a:rPr>
              <a:t>and</a:t>
            </a:r>
            <a:r>
              <a:rPr sz="2000" spc="75" dirty="0">
                <a:solidFill>
                  <a:srgbClr val="414042"/>
                </a:solidFill>
                <a:latin typeface="Roboto"/>
                <a:cs typeface="Roboto"/>
              </a:rPr>
              <a:t> </a:t>
            </a:r>
            <a:r>
              <a:rPr sz="2000" spc="25" dirty="0">
                <a:solidFill>
                  <a:srgbClr val="414042"/>
                </a:solidFill>
                <a:latin typeface="Roboto"/>
                <a:cs typeface="Roboto"/>
              </a:rPr>
              <a:t>formulate</a:t>
            </a:r>
            <a:r>
              <a:rPr sz="2000" spc="70" dirty="0">
                <a:solidFill>
                  <a:srgbClr val="414042"/>
                </a:solidFill>
                <a:latin typeface="Roboto"/>
                <a:cs typeface="Roboto"/>
              </a:rPr>
              <a:t> </a:t>
            </a:r>
            <a:r>
              <a:rPr sz="2000" spc="20" dirty="0">
                <a:solidFill>
                  <a:srgbClr val="414042"/>
                </a:solidFill>
                <a:latin typeface="Roboto"/>
                <a:cs typeface="Roboto"/>
              </a:rPr>
              <a:t>action</a:t>
            </a:r>
            <a:r>
              <a:rPr sz="2000" spc="75" dirty="0">
                <a:solidFill>
                  <a:srgbClr val="414042"/>
                </a:solidFill>
                <a:latin typeface="Roboto"/>
                <a:cs typeface="Roboto"/>
              </a:rPr>
              <a:t> </a:t>
            </a:r>
            <a:r>
              <a:rPr sz="2000" spc="5" dirty="0">
                <a:solidFill>
                  <a:srgbClr val="414042"/>
                </a:solidFill>
                <a:latin typeface="Roboto"/>
                <a:cs typeface="Roboto"/>
              </a:rPr>
              <a:t>plans</a:t>
            </a:r>
            <a:r>
              <a:rPr sz="2000" spc="70" dirty="0">
                <a:solidFill>
                  <a:srgbClr val="414042"/>
                </a:solidFill>
                <a:latin typeface="Roboto"/>
                <a:cs typeface="Roboto"/>
              </a:rPr>
              <a:t> </a:t>
            </a:r>
            <a:r>
              <a:rPr sz="2000" dirty="0">
                <a:solidFill>
                  <a:srgbClr val="414042"/>
                </a:solidFill>
                <a:latin typeface="Roboto"/>
                <a:cs typeface="Roboto"/>
              </a:rPr>
              <a:t>to</a:t>
            </a:r>
            <a:r>
              <a:rPr sz="2000" spc="75" dirty="0">
                <a:solidFill>
                  <a:srgbClr val="414042"/>
                </a:solidFill>
                <a:latin typeface="Roboto"/>
                <a:cs typeface="Roboto"/>
              </a:rPr>
              <a:t> </a:t>
            </a:r>
            <a:r>
              <a:rPr sz="2000" spc="10" dirty="0">
                <a:solidFill>
                  <a:srgbClr val="414042"/>
                </a:solidFill>
                <a:latin typeface="Roboto"/>
                <a:cs typeface="Roboto"/>
              </a:rPr>
              <a:t>prevent</a:t>
            </a:r>
            <a:r>
              <a:rPr sz="2000" spc="75" dirty="0">
                <a:solidFill>
                  <a:srgbClr val="414042"/>
                </a:solidFill>
                <a:latin typeface="Roboto"/>
                <a:cs typeface="Roboto"/>
              </a:rPr>
              <a:t> </a:t>
            </a:r>
            <a:r>
              <a:rPr sz="2000" spc="15" dirty="0">
                <a:solidFill>
                  <a:srgbClr val="414042"/>
                </a:solidFill>
                <a:latin typeface="Roboto"/>
                <a:cs typeface="Roboto"/>
              </a:rPr>
              <a:t>hate</a:t>
            </a:r>
            <a:r>
              <a:rPr sz="2000" spc="70" dirty="0">
                <a:solidFill>
                  <a:srgbClr val="414042"/>
                </a:solidFill>
                <a:latin typeface="Roboto"/>
                <a:cs typeface="Roboto"/>
              </a:rPr>
              <a:t> </a:t>
            </a:r>
            <a:r>
              <a:rPr sz="2000" spc="20" dirty="0">
                <a:solidFill>
                  <a:srgbClr val="414042"/>
                </a:solidFill>
                <a:latin typeface="Roboto"/>
                <a:cs typeface="Roboto"/>
              </a:rPr>
              <a:t>and</a:t>
            </a:r>
            <a:endParaRPr sz="2000" dirty="0">
              <a:latin typeface="Roboto"/>
              <a:cs typeface="Roboto"/>
            </a:endParaRPr>
          </a:p>
          <a:p>
            <a:pPr marL="241300" marR="645160">
              <a:lnSpc>
                <a:spcPct val="104200"/>
              </a:lnSpc>
            </a:pPr>
            <a:r>
              <a:rPr sz="2000" spc="10" dirty="0">
                <a:solidFill>
                  <a:srgbClr val="414042"/>
                </a:solidFill>
                <a:latin typeface="Roboto"/>
                <a:cs typeface="Roboto"/>
              </a:rPr>
              <a:t>mitigating</a:t>
            </a:r>
            <a:r>
              <a:rPr sz="2000" spc="85" dirty="0">
                <a:solidFill>
                  <a:srgbClr val="414042"/>
                </a:solidFill>
                <a:latin typeface="Roboto"/>
                <a:cs typeface="Roboto"/>
              </a:rPr>
              <a:t> </a:t>
            </a:r>
            <a:r>
              <a:rPr sz="2000" spc="5" dirty="0">
                <a:solidFill>
                  <a:srgbClr val="414042"/>
                </a:solidFill>
                <a:latin typeface="Roboto"/>
                <a:cs typeface="Roboto"/>
              </a:rPr>
              <a:t>its</a:t>
            </a:r>
            <a:r>
              <a:rPr sz="2000" spc="90" dirty="0">
                <a:solidFill>
                  <a:srgbClr val="414042"/>
                </a:solidFill>
                <a:latin typeface="Roboto"/>
                <a:cs typeface="Roboto"/>
              </a:rPr>
              <a:t> </a:t>
            </a:r>
            <a:r>
              <a:rPr sz="2000" spc="20" dirty="0">
                <a:solidFill>
                  <a:srgbClr val="414042"/>
                </a:solidFill>
                <a:latin typeface="Roboto"/>
                <a:cs typeface="Roboto"/>
              </a:rPr>
              <a:t>impacts.</a:t>
            </a:r>
            <a:r>
              <a:rPr sz="2000" spc="50" dirty="0">
                <a:solidFill>
                  <a:srgbClr val="414042"/>
                </a:solidFill>
                <a:latin typeface="Roboto"/>
                <a:cs typeface="Roboto"/>
              </a:rPr>
              <a:t> </a:t>
            </a:r>
            <a:endParaRPr lang="en-CA" sz="2000" spc="50" dirty="0">
              <a:solidFill>
                <a:srgbClr val="414042"/>
              </a:solidFill>
              <a:latin typeface="Roboto"/>
              <a:cs typeface="Roboto"/>
            </a:endParaRPr>
          </a:p>
          <a:p>
            <a:pPr marL="241300" marR="645160">
              <a:lnSpc>
                <a:spcPct val="104200"/>
              </a:lnSpc>
            </a:pPr>
            <a:endParaRPr lang="en-CA" sz="2000" spc="50" dirty="0">
              <a:solidFill>
                <a:srgbClr val="414042"/>
              </a:solidFill>
              <a:latin typeface="Roboto"/>
              <a:cs typeface="Roboto"/>
            </a:endParaRPr>
          </a:p>
          <a:p>
            <a:pPr marL="241300" marR="645160">
              <a:lnSpc>
                <a:spcPct val="104200"/>
              </a:lnSpc>
            </a:pPr>
            <a:endParaRPr lang="en-CA" sz="2000" spc="50" dirty="0">
              <a:solidFill>
                <a:srgbClr val="414042"/>
              </a:solidFill>
              <a:latin typeface="Roboto"/>
              <a:cs typeface="Roboto"/>
            </a:endParaRPr>
          </a:p>
          <a:p>
            <a:pPr marL="241300" marR="645160">
              <a:lnSpc>
                <a:spcPct val="104200"/>
              </a:lnSpc>
            </a:pPr>
            <a:r>
              <a:rPr sz="2000" spc="15" dirty="0">
                <a:solidFill>
                  <a:srgbClr val="414042"/>
                </a:solidFill>
                <a:latin typeface="Roboto"/>
                <a:cs typeface="Roboto"/>
              </a:rPr>
              <a:t>The</a:t>
            </a:r>
            <a:r>
              <a:rPr sz="2000" spc="90" dirty="0">
                <a:solidFill>
                  <a:srgbClr val="414042"/>
                </a:solidFill>
                <a:latin typeface="Roboto"/>
                <a:cs typeface="Roboto"/>
              </a:rPr>
              <a:t> </a:t>
            </a:r>
            <a:r>
              <a:rPr sz="2000" spc="15" dirty="0">
                <a:solidFill>
                  <a:srgbClr val="414042"/>
                </a:solidFill>
                <a:latin typeface="Roboto"/>
                <a:cs typeface="Roboto"/>
              </a:rPr>
              <a:t>coalition</a:t>
            </a:r>
            <a:r>
              <a:rPr sz="2000" spc="90" dirty="0">
                <a:solidFill>
                  <a:srgbClr val="414042"/>
                </a:solidFill>
                <a:latin typeface="Roboto"/>
                <a:cs typeface="Roboto"/>
              </a:rPr>
              <a:t> </a:t>
            </a:r>
            <a:r>
              <a:rPr sz="2000" spc="5" dirty="0">
                <a:solidFill>
                  <a:srgbClr val="414042"/>
                </a:solidFill>
                <a:latin typeface="Roboto"/>
                <a:cs typeface="Roboto"/>
              </a:rPr>
              <a:t>will</a:t>
            </a:r>
            <a:r>
              <a:rPr sz="2000" spc="85" dirty="0">
                <a:solidFill>
                  <a:srgbClr val="414042"/>
                </a:solidFill>
                <a:latin typeface="Roboto"/>
                <a:cs typeface="Roboto"/>
              </a:rPr>
              <a:t> </a:t>
            </a:r>
            <a:r>
              <a:rPr sz="2000" spc="15" dirty="0">
                <a:solidFill>
                  <a:srgbClr val="414042"/>
                </a:solidFill>
                <a:latin typeface="Roboto"/>
                <a:cs typeface="Roboto"/>
              </a:rPr>
              <a:t>be</a:t>
            </a:r>
            <a:r>
              <a:rPr sz="2000" spc="85" dirty="0">
                <a:solidFill>
                  <a:srgbClr val="414042"/>
                </a:solidFill>
                <a:latin typeface="Roboto"/>
                <a:cs typeface="Roboto"/>
              </a:rPr>
              <a:t> </a:t>
            </a:r>
            <a:r>
              <a:rPr sz="2000" spc="25" dirty="0">
                <a:solidFill>
                  <a:srgbClr val="414042"/>
                </a:solidFill>
                <a:latin typeface="Roboto"/>
                <a:cs typeface="Roboto"/>
              </a:rPr>
              <a:t>composed</a:t>
            </a:r>
            <a:r>
              <a:rPr sz="2000" spc="85" dirty="0">
                <a:solidFill>
                  <a:srgbClr val="414042"/>
                </a:solidFill>
                <a:latin typeface="Roboto"/>
                <a:cs typeface="Roboto"/>
              </a:rPr>
              <a:t> </a:t>
            </a:r>
            <a:r>
              <a:rPr sz="2000" spc="55" dirty="0">
                <a:solidFill>
                  <a:srgbClr val="414042"/>
                </a:solidFill>
                <a:latin typeface="Roboto"/>
                <a:cs typeface="Roboto"/>
              </a:rPr>
              <a:t>of </a:t>
            </a:r>
            <a:r>
              <a:rPr sz="2000" spc="-480" dirty="0">
                <a:solidFill>
                  <a:srgbClr val="414042"/>
                </a:solidFill>
                <a:latin typeface="Roboto"/>
                <a:cs typeface="Roboto"/>
              </a:rPr>
              <a:t> </a:t>
            </a:r>
            <a:r>
              <a:rPr sz="2000" spc="20" dirty="0">
                <a:solidFill>
                  <a:srgbClr val="414042"/>
                </a:solidFill>
                <a:latin typeface="Roboto"/>
                <a:cs typeface="Roboto"/>
              </a:rPr>
              <a:t>representatives</a:t>
            </a:r>
            <a:r>
              <a:rPr sz="2000" spc="70" dirty="0">
                <a:solidFill>
                  <a:srgbClr val="414042"/>
                </a:solidFill>
                <a:latin typeface="Roboto"/>
                <a:cs typeface="Roboto"/>
              </a:rPr>
              <a:t> </a:t>
            </a:r>
            <a:r>
              <a:rPr sz="2000" spc="30" dirty="0">
                <a:solidFill>
                  <a:srgbClr val="414042"/>
                </a:solidFill>
                <a:latin typeface="Roboto"/>
                <a:cs typeface="Roboto"/>
              </a:rPr>
              <a:t>from:</a:t>
            </a:r>
            <a:endParaRPr sz="2000" dirty="0">
              <a:latin typeface="Roboto"/>
              <a:cs typeface="Roboto"/>
            </a:endParaRPr>
          </a:p>
          <a:p>
            <a:pPr marL="368300">
              <a:lnSpc>
                <a:spcPct val="100000"/>
              </a:lnSpc>
              <a:spcBef>
                <a:spcPts val="1095"/>
              </a:spcBef>
            </a:pPr>
            <a:r>
              <a:rPr sz="2000" spc="5" dirty="0">
                <a:solidFill>
                  <a:srgbClr val="414042"/>
                </a:solidFill>
                <a:latin typeface="Yu Gothic Light"/>
                <a:cs typeface="Yu Gothic Light"/>
              </a:rPr>
              <a:t>»</a:t>
            </a:r>
            <a:r>
              <a:rPr sz="2000" spc="385" dirty="0">
                <a:solidFill>
                  <a:srgbClr val="414042"/>
                </a:solidFill>
                <a:latin typeface="Yu Gothic Light"/>
                <a:cs typeface="Yu Gothic Light"/>
              </a:rPr>
              <a:t> </a:t>
            </a:r>
            <a:r>
              <a:rPr sz="2000" i="1" spc="5" dirty="0">
                <a:solidFill>
                  <a:srgbClr val="414042"/>
                </a:solidFill>
                <a:latin typeface="Roboto"/>
                <a:cs typeface="Roboto"/>
              </a:rPr>
              <a:t>police</a:t>
            </a:r>
            <a:r>
              <a:rPr sz="2000" i="1" spc="70" dirty="0">
                <a:solidFill>
                  <a:srgbClr val="414042"/>
                </a:solidFill>
                <a:latin typeface="Roboto"/>
                <a:cs typeface="Roboto"/>
              </a:rPr>
              <a:t> </a:t>
            </a:r>
            <a:r>
              <a:rPr lang="en-CA" sz="2000" i="1" spc="15" dirty="0">
                <a:solidFill>
                  <a:srgbClr val="414042"/>
                </a:solidFill>
                <a:latin typeface="Roboto"/>
                <a:cs typeface="Roboto"/>
              </a:rPr>
              <a:t>service</a:t>
            </a:r>
            <a:r>
              <a:rPr sz="2000" i="1" spc="15" dirty="0">
                <a:solidFill>
                  <a:srgbClr val="414042"/>
                </a:solidFill>
                <a:latin typeface="Roboto"/>
                <a:cs typeface="Roboto"/>
              </a:rPr>
              <a:t>,</a:t>
            </a:r>
            <a:r>
              <a:rPr sz="2000" i="1" spc="65" dirty="0">
                <a:solidFill>
                  <a:srgbClr val="414042"/>
                </a:solidFill>
                <a:latin typeface="Roboto"/>
                <a:cs typeface="Roboto"/>
              </a:rPr>
              <a:t> </a:t>
            </a:r>
            <a:r>
              <a:rPr sz="2000" i="1" spc="-5" dirty="0">
                <a:solidFill>
                  <a:srgbClr val="414042"/>
                </a:solidFill>
                <a:latin typeface="Roboto"/>
                <a:cs typeface="Roboto"/>
              </a:rPr>
              <a:t>justice</a:t>
            </a:r>
            <a:r>
              <a:rPr sz="2000" i="1" spc="70" dirty="0">
                <a:solidFill>
                  <a:srgbClr val="414042"/>
                </a:solidFill>
                <a:latin typeface="Roboto"/>
                <a:cs typeface="Roboto"/>
              </a:rPr>
              <a:t> </a:t>
            </a:r>
            <a:r>
              <a:rPr sz="2000" i="1" spc="10" dirty="0">
                <a:solidFill>
                  <a:srgbClr val="414042"/>
                </a:solidFill>
                <a:latin typeface="Roboto"/>
                <a:cs typeface="Roboto"/>
              </a:rPr>
              <a:t>department,</a:t>
            </a:r>
            <a:r>
              <a:rPr sz="2000" i="1" spc="65" dirty="0">
                <a:solidFill>
                  <a:srgbClr val="414042"/>
                </a:solidFill>
                <a:latin typeface="Roboto"/>
                <a:cs typeface="Roboto"/>
              </a:rPr>
              <a:t> </a:t>
            </a:r>
            <a:r>
              <a:rPr sz="2000" i="1" spc="5" dirty="0">
                <a:solidFill>
                  <a:srgbClr val="414042"/>
                </a:solidFill>
                <a:latin typeface="Roboto"/>
                <a:cs typeface="Roboto"/>
              </a:rPr>
              <a:t>social</a:t>
            </a:r>
            <a:r>
              <a:rPr sz="2000" i="1" spc="70" dirty="0">
                <a:solidFill>
                  <a:srgbClr val="414042"/>
                </a:solidFill>
                <a:latin typeface="Roboto"/>
                <a:cs typeface="Roboto"/>
              </a:rPr>
              <a:t> </a:t>
            </a:r>
            <a:r>
              <a:rPr sz="2000" i="1" spc="10" dirty="0">
                <a:solidFill>
                  <a:srgbClr val="414042"/>
                </a:solidFill>
                <a:latin typeface="Roboto"/>
                <a:cs typeface="Roboto"/>
              </a:rPr>
              <a:t>services,</a:t>
            </a:r>
            <a:r>
              <a:rPr sz="2000" i="1" spc="70" dirty="0">
                <a:solidFill>
                  <a:srgbClr val="414042"/>
                </a:solidFill>
                <a:latin typeface="Roboto"/>
                <a:cs typeface="Roboto"/>
              </a:rPr>
              <a:t> </a:t>
            </a:r>
            <a:r>
              <a:rPr sz="2000" i="1" spc="10" dirty="0">
                <a:solidFill>
                  <a:srgbClr val="414042"/>
                </a:solidFill>
                <a:latin typeface="Roboto"/>
                <a:cs typeface="Roboto"/>
              </a:rPr>
              <a:t>local</a:t>
            </a:r>
            <a:endParaRPr sz="2000" dirty="0">
              <a:latin typeface="Roboto"/>
              <a:cs typeface="Roboto"/>
            </a:endParaRPr>
          </a:p>
          <a:p>
            <a:pPr marL="596900" marR="5080">
              <a:lnSpc>
                <a:spcPct val="104200"/>
              </a:lnSpc>
            </a:pPr>
            <a:r>
              <a:rPr sz="2000" i="1" spc="-5" dirty="0">
                <a:solidFill>
                  <a:srgbClr val="414042"/>
                </a:solidFill>
                <a:latin typeface="Roboto"/>
                <a:cs typeface="Roboto"/>
              </a:rPr>
              <a:t>community</a:t>
            </a:r>
            <a:r>
              <a:rPr sz="2000" i="1" spc="80" dirty="0">
                <a:solidFill>
                  <a:srgbClr val="414042"/>
                </a:solidFill>
                <a:latin typeface="Roboto"/>
                <a:cs typeface="Roboto"/>
              </a:rPr>
              <a:t> </a:t>
            </a:r>
            <a:r>
              <a:rPr sz="2000" i="1" spc="-5" dirty="0">
                <a:solidFill>
                  <a:srgbClr val="414042"/>
                </a:solidFill>
                <a:latin typeface="Roboto"/>
                <a:cs typeface="Roboto"/>
              </a:rPr>
              <a:t>organizations,</a:t>
            </a:r>
            <a:r>
              <a:rPr sz="2000" i="1" spc="85" dirty="0">
                <a:solidFill>
                  <a:srgbClr val="414042"/>
                </a:solidFill>
                <a:latin typeface="Roboto"/>
                <a:cs typeface="Roboto"/>
              </a:rPr>
              <a:t> </a:t>
            </a:r>
            <a:r>
              <a:rPr lang="en-CA" sz="2000" i="1" spc="85" dirty="0">
                <a:solidFill>
                  <a:srgbClr val="414042"/>
                </a:solidFill>
                <a:latin typeface="Roboto"/>
                <a:cs typeface="Roboto"/>
              </a:rPr>
              <a:t>educational institutions, </a:t>
            </a:r>
            <a:r>
              <a:rPr sz="2000" i="1" spc="-5" dirty="0">
                <a:solidFill>
                  <a:srgbClr val="414042"/>
                </a:solidFill>
                <a:latin typeface="Roboto"/>
                <a:cs typeface="Roboto"/>
              </a:rPr>
              <a:t>mental</a:t>
            </a:r>
            <a:r>
              <a:rPr sz="2000" i="1" spc="80" dirty="0">
                <a:solidFill>
                  <a:srgbClr val="414042"/>
                </a:solidFill>
                <a:latin typeface="Roboto"/>
                <a:cs typeface="Roboto"/>
              </a:rPr>
              <a:t> </a:t>
            </a:r>
            <a:r>
              <a:rPr sz="2000" i="1" spc="-10" dirty="0">
                <a:solidFill>
                  <a:srgbClr val="414042"/>
                </a:solidFill>
                <a:latin typeface="Roboto"/>
                <a:cs typeface="Roboto"/>
              </a:rPr>
              <a:t>health</a:t>
            </a:r>
            <a:r>
              <a:rPr sz="2000" i="1" spc="85" dirty="0">
                <a:solidFill>
                  <a:srgbClr val="414042"/>
                </a:solidFill>
                <a:latin typeface="Roboto"/>
                <a:cs typeface="Roboto"/>
              </a:rPr>
              <a:t> </a:t>
            </a:r>
            <a:r>
              <a:rPr sz="2000" i="1" spc="-5" dirty="0">
                <a:solidFill>
                  <a:srgbClr val="414042"/>
                </a:solidFill>
                <a:latin typeface="Roboto"/>
                <a:cs typeface="Roboto"/>
              </a:rPr>
              <a:t>organizations,</a:t>
            </a:r>
            <a:r>
              <a:rPr sz="2000" i="1" spc="80" dirty="0">
                <a:solidFill>
                  <a:srgbClr val="414042"/>
                </a:solidFill>
                <a:latin typeface="Roboto"/>
                <a:cs typeface="Roboto"/>
              </a:rPr>
              <a:t> </a:t>
            </a:r>
            <a:r>
              <a:rPr lang="en-CA" sz="2000" i="1" spc="80" dirty="0">
                <a:solidFill>
                  <a:srgbClr val="414042"/>
                </a:solidFill>
                <a:latin typeface="Roboto"/>
                <a:cs typeface="Roboto"/>
              </a:rPr>
              <a:t>students, </a:t>
            </a:r>
            <a:r>
              <a:rPr sz="2000" i="1" spc="10" dirty="0">
                <a:solidFill>
                  <a:srgbClr val="414042"/>
                </a:solidFill>
                <a:latin typeface="Roboto"/>
                <a:cs typeface="Roboto"/>
              </a:rPr>
              <a:t>local </a:t>
            </a:r>
            <a:r>
              <a:rPr sz="2000" i="1" spc="-480" dirty="0">
                <a:solidFill>
                  <a:srgbClr val="414042"/>
                </a:solidFill>
                <a:latin typeface="Roboto"/>
                <a:cs typeface="Roboto"/>
              </a:rPr>
              <a:t> </a:t>
            </a:r>
            <a:r>
              <a:rPr sz="2000" i="1" spc="5" dirty="0">
                <a:solidFill>
                  <a:srgbClr val="414042"/>
                </a:solidFill>
                <a:latin typeface="Roboto"/>
                <a:cs typeface="Roboto"/>
              </a:rPr>
              <a:t>media,</a:t>
            </a:r>
            <a:r>
              <a:rPr sz="2000" i="1" spc="65" dirty="0">
                <a:solidFill>
                  <a:srgbClr val="414042"/>
                </a:solidFill>
                <a:latin typeface="Roboto"/>
                <a:cs typeface="Roboto"/>
              </a:rPr>
              <a:t> </a:t>
            </a:r>
            <a:r>
              <a:rPr sz="2000" i="1" spc="-10" dirty="0">
                <a:solidFill>
                  <a:srgbClr val="414042"/>
                </a:solidFill>
                <a:latin typeface="Roboto"/>
                <a:cs typeface="Roboto"/>
              </a:rPr>
              <a:t>past</a:t>
            </a:r>
            <a:r>
              <a:rPr sz="2000" i="1" spc="70" dirty="0">
                <a:solidFill>
                  <a:srgbClr val="414042"/>
                </a:solidFill>
                <a:latin typeface="Roboto"/>
                <a:cs typeface="Roboto"/>
              </a:rPr>
              <a:t> </a:t>
            </a:r>
            <a:r>
              <a:rPr sz="2000" i="1" spc="5" dirty="0">
                <a:solidFill>
                  <a:srgbClr val="414042"/>
                </a:solidFill>
                <a:latin typeface="Roboto"/>
                <a:cs typeface="Roboto"/>
              </a:rPr>
              <a:t>victims,</a:t>
            </a:r>
            <a:r>
              <a:rPr sz="2000" i="1" spc="70" dirty="0">
                <a:solidFill>
                  <a:srgbClr val="414042"/>
                </a:solidFill>
                <a:latin typeface="Roboto"/>
                <a:cs typeface="Roboto"/>
              </a:rPr>
              <a:t> </a:t>
            </a:r>
            <a:r>
              <a:rPr sz="2000" i="1" spc="-15" dirty="0">
                <a:solidFill>
                  <a:srgbClr val="414042"/>
                </a:solidFill>
                <a:latin typeface="Roboto"/>
                <a:cs typeface="Roboto"/>
              </a:rPr>
              <a:t>and</a:t>
            </a:r>
            <a:r>
              <a:rPr sz="2000" i="1" spc="70" dirty="0">
                <a:solidFill>
                  <a:srgbClr val="414042"/>
                </a:solidFill>
                <a:latin typeface="Roboto"/>
                <a:cs typeface="Roboto"/>
              </a:rPr>
              <a:t> </a:t>
            </a:r>
            <a:r>
              <a:rPr sz="2000" i="1" spc="-10" dirty="0">
                <a:solidFill>
                  <a:srgbClr val="414042"/>
                </a:solidFill>
                <a:latin typeface="Roboto"/>
                <a:cs typeface="Roboto"/>
              </a:rPr>
              <a:t>community</a:t>
            </a:r>
            <a:r>
              <a:rPr sz="2000" i="1" spc="70" dirty="0">
                <a:solidFill>
                  <a:srgbClr val="414042"/>
                </a:solidFill>
                <a:latin typeface="Roboto"/>
                <a:cs typeface="Roboto"/>
              </a:rPr>
              <a:t> </a:t>
            </a:r>
            <a:r>
              <a:rPr sz="2000" i="1" spc="10" dirty="0">
                <a:solidFill>
                  <a:srgbClr val="414042"/>
                </a:solidFill>
                <a:latin typeface="Roboto"/>
                <a:cs typeface="Roboto"/>
              </a:rPr>
              <a:t>members.</a:t>
            </a:r>
            <a:endParaRPr sz="2000" dirty="0">
              <a:latin typeface="Roboto"/>
              <a:cs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0A530">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4865370" cy="558800"/>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spc="-80" dirty="0"/>
              <a:t>A</a:t>
            </a:r>
            <a:r>
              <a:rPr spc="-15" dirty="0"/>
              <a:t>CTI</a:t>
            </a:r>
            <a:r>
              <a:rPr spc="-95" dirty="0"/>
              <a:t>V</a:t>
            </a:r>
            <a:r>
              <a:rPr spc="20" dirty="0"/>
              <a:t>ITIE</a:t>
            </a:r>
            <a:r>
              <a:rPr spc="-240" dirty="0"/>
              <a:t>S</a:t>
            </a:r>
            <a:r>
              <a:rPr dirty="0"/>
              <a:t>	</a:t>
            </a:r>
            <a:r>
              <a:rPr spc="105" dirty="0"/>
              <a:t>(</a:t>
            </a:r>
            <a:r>
              <a:rPr spc="95" dirty="0"/>
              <a:t>C</a:t>
            </a:r>
            <a:r>
              <a:rPr spc="60" dirty="0"/>
              <a:t>ONT’</a:t>
            </a:r>
            <a:r>
              <a:rPr spc="-85" dirty="0"/>
              <a:t>D</a:t>
            </a:r>
            <a:r>
              <a:rPr spc="-45" dirty="0"/>
              <a:t>)</a:t>
            </a:r>
          </a:p>
        </p:txBody>
      </p:sp>
      <p:sp>
        <p:nvSpPr>
          <p:cNvPr id="10" name="object 10"/>
          <p:cNvSpPr txBox="1"/>
          <p:nvPr/>
        </p:nvSpPr>
        <p:spPr>
          <a:xfrm>
            <a:off x="8632422" y="7245608"/>
            <a:ext cx="993140" cy="384721"/>
          </a:xfrm>
          <a:prstGeom prst="rect">
            <a:avLst/>
          </a:prstGeom>
        </p:spPr>
        <p:txBody>
          <a:bodyPr vert="horz" wrap="square" lIns="0" tIns="0" rIns="0" bIns="0" rtlCol="0">
            <a:spAutoFit/>
          </a:bodyPr>
          <a:lstStyle/>
          <a:p>
            <a:pPr marL="12700">
              <a:lnSpc>
                <a:spcPts val="1530"/>
              </a:lnSpc>
            </a:pPr>
            <a:r>
              <a:rPr sz="1300" b="1" spc="-10" dirty="0">
                <a:solidFill>
                  <a:srgbClr val="414042"/>
                </a:solidFill>
                <a:latin typeface="Times New Roman"/>
                <a:cs typeface="Times New Roman"/>
              </a:rPr>
              <a:t>ACTIVITIES</a:t>
            </a:r>
            <a:endParaRPr lang="en-CA" sz="1300" b="1" spc="-10" dirty="0">
              <a:solidFill>
                <a:srgbClr val="414042"/>
              </a:solidFill>
              <a:latin typeface="Times New Roman"/>
              <a:cs typeface="Times New Roman"/>
            </a:endParaRPr>
          </a:p>
          <a:p>
            <a:pPr marL="12700" algn="r">
              <a:lnSpc>
                <a:spcPts val="1530"/>
              </a:lnSpc>
            </a:pPr>
            <a:r>
              <a:rPr lang="en-CA" sz="1300" b="1" spc="-10" dirty="0">
                <a:solidFill>
                  <a:srgbClr val="414042"/>
                </a:solidFill>
                <a:latin typeface="Times New Roman"/>
                <a:cs typeface="Times New Roman"/>
              </a:rPr>
              <a:t>7 of 12</a:t>
            </a:r>
            <a:endParaRPr sz="1300" dirty="0">
              <a:latin typeface="Times New Roman"/>
              <a:cs typeface="Times New Roman"/>
            </a:endParaRPr>
          </a:p>
        </p:txBody>
      </p:sp>
      <p:sp>
        <p:nvSpPr>
          <p:cNvPr id="6" name="object 6"/>
          <p:cNvSpPr txBox="1"/>
          <p:nvPr/>
        </p:nvSpPr>
        <p:spPr>
          <a:xfrm>
            <a:off x="1219200" y="1295400"/>
            <a:ext cx="7125334" cy="1434752"/>
          </a:xfrm>
          <a:prstGeom prst="rect">
            <a:avLst/>
          </a:prstGeom>
        </p:spPr>
        <p:txBody>
          <a:bodyPr vert="horz" wrap="square" lIns="0" tIns="0" rIns="0" bIns="0" rtlCol="0">
            <a:spAutoFit/>
          </a:bodyPr>
          <a:lstStyle/>
          <a:p>
            <a:pPr marL="241300" marR="5080" indent="-228600">
              <a:lnSpc>
                <a:spcPct val="104200"/>
              </a:lnSpc>
              <a:buChar char="•"/>
              <a:tabLst>
                <a:tab pos="240665" algn="l"/>
                <a:tab pos="241300" algn="l"/>
              </a:tabLst>
            </a:pPr>
            <a:r>
              <a:rPr lang="en-CA" sz="2000" spc="85" dirty="0">
                <a:solidFill>
                  <a:srgbClr val="414042"/>
                </a:solidFill>
                <a:latin typeface="Roboto"/>
                <a:cs typeface="Roboto"/>
              </a:rPr>
              <a:t>Online webinars</a:t>
            </a:r>
            <a:r>
              <a:rPr lang="en-CA" sz="2000" spc="15" dirty="0">
                <a:solidFill>
                  <a:srgbClr val="414042"/>
                </a:solidFill>
                <a:latin typeface="Roboto"/>
                <a:cs typeface="Roboto"/>
              </a:rPr>
              <a:t> and workshops will be delivered with the support from police, other first responders, and professionals.</a:t>
            </a:r>
            <a:endParaRPr sz="2000" dirty="0">
              <a:latin typeface="Roboto"/>
              <a:cs typeface="Roboto"/>
            </a:endParaRPr>
          </a:p>
          <a:p>
            <a:pPr marL="241300" indent="-228600">
              <a:lnSpc>
                <a:spcPct val="100000"/>
              </a:lnSpc>
              <a:spcBef>
                <a:spcPts val="1300"/>
              </a:spcBef>
              <a:buChar char="•"/>
              <a:tabLst>
                <a:tab pos="240665" algn="l"/>
                <a:tab pos="241300" algn="l"/>
              </a:tabLst>
            </a:pPr>
            <a:r>
              <a:rPr sz="2000" dirty="0">
                <a:solidFill>
                  <a:srgbClr val="414042"/>
                </a:solidFill>
                <a:latin typeface="Roboto"/>
                <a:cs typeface="Roboto"/>
              </a:rPr>
              <a:t>Topic</a:t>
            </a:r>
            <a:r>
              <a:rPr sz="2000" spc="75" dirty="0">
                <a:solidFill>
                  <a:srgbClr val="414042"/>
                </a:solidFill>
                <a:latin typeface="Roboto"/>
                <a:cs typeface="Roboto"/>
              </a:rPr>
              <a:t> </a:t>
            </a:r>
            <a:r>
              <a:rPr sz="2000" spc="35" dirty="0">
                <a:solidFill>
                  <a:srgbClr val="414042"/>
                </a:solidFill>
                <a:latin typeface="Roboto"/>
                <a:cs typeface="Roboto"/>
              </a:rPr>
              <a:t>of</a:t>
            </a:r>
            <a:r>
              <a:rPr sz="2000" spc="75" dirty="0">
                <a:solidFill>
                  <a:srgbClr val="414042"/>
                </a:solidFill>
                <a:latin typeface="Roboto"/>
                <a:cs typeface="Roboto"/>
              </a:rPr>
              <a:t> </a:t>
            </a:r>
            <a:r>
              <a:rPr sz="2000" spc="10" dirty="0">
                <a:solidFill>
                  <a:srgbClr val="414042"/>
                </a:solidFill>
                <a:latin typeface="Roboto"/>
                <a:cs typeface="Roboto"/>
              </a:rPr>
              <a:t>the</a:t>
            </a:r>
            <a:r>
              <a:rPr sz="2000" spc="80" dirty="0">
                <a:solidFill>
                  <a:srgbClr val="414042"/>
                </a:solidFill>
                <a:latin typeface="Roboto"/>
                <a:cs typeface="Roboto"/>
              </a:rPr>
              <a:t> </a:t>
            </a:r>
            <a:r>
              <a:rPr sz="2000" spc="15" dirty="0">
                <a:solidFill>
                  <a:srgbClr val="414042"/>
                </a:solidFill>
                <a:latin typeface="Roboto"/>
                <a:cs typeface="Roboto"/>
              </a:rPr>
              <a:t>workshops</a:t>
            </a:r>
            <a:r>
              <a:rPr sz="2000" spc="75" dirty="0">
                <a:solidFill>
                  <a:srgbClr val="414042"/>
                </a:solidFill>
                <a:latin typeface="Roboto"/>
                <a:cs typeface="Roboto"/>
              </a:rPr>
              <a:t> </a:t>
            </a:r>
            <a:r>
              <a:rPr sz="2000" spc="5" dirty="0">
                <a:solidFill>
                  <a:srgbClr val="414042"/>
                </a:solidFill>
                <a:latin typeface="Roboto"/>
                <a:cs typeface="Roboto"/>
              </a:rPr>
              <a:t>will</a:t>
            </a:r>
            <a:r>
              <a:rPr sz="2000" spc="75" dirty="0">
                <a:solidFill>
                  <a:srgbClr val="414042"/>
                </a:solidFill>
                <a:latin typeface="Roboto"/>
                <a:cs typeface="Roboto"/>
              </a:rPr>
              <a:t> </a:t>
            </a:r>
            <a:r>
              <a:rPr sz="2000" spc="20" dirty="0">
                <a:solidFill>
                  <a:srgbClr val="414042"/>
                </a:solidFill>
                <a:latin typeface="Roboto"/>
                <a:cs typeface="Roboto"/>
              </a:rPr>
              <a:t>include:</a:t>
            </a:r>
            <a:endParaRPr sz="2000" dirty="0">
              <a:latin typeface="Roboto"/>
              <a:cs typeface="Roboto"/>
            </a:endParaRPr>
          </a:p>
        </p:txBody>
      </p:sp>
      <p:sp>
        <p:nvSpPr>
          <p:cNvPr id="7" name="object 7"/>
          <p:cNvSpPr txBox="1"/>
          <p:nvPr/>
        </p:nvSpPr>
        <p:spPr>
          <a:xfrm>
            <a:off x="1422400" y="3004820"/>
            <a:ext cx="3420110" cy="2329180"/>
          </a:xfrm>
          <a:prstGeom prst="rect">
            <a:avLst/>
          </a:prstGeom>
        </p:spPr>
        <p:txBody>
          <a:bodyPr vert="horz" wrap="square" lIns="0" tIns="34290" rIns="0" bIns="0" rtlCol="0">
            <a:spAutoFit/>
          </a:bodyPr>
          <a:lstStyle/>
          <a:p>
            <a:pPr marL="241300" marR="542290" indent="-228600">
              <a:lnSpc>
                <a:spcPts val="1600"/>
              </a:lnSpc>
              <a:spcBef>
                <a:spcPts val="270"/>
              </a:spcBef>
              <a:tabLst>
                <a:tab pos="240665" algn="l"/>
              </a:tabLst>
            </a:pPr>
            <a:r>
              <a:rPr sz="1450" spc="5" dirty="0">
                <a:solidFill>
                  <a:srgbClr val="414042"/>
                </a:solidFill>
                <a:latin typeface="Yu Gothic Light"/>
                <a:cs typeface="Yu Gothic Light"/>
              </a:rPr>
              <a:t>»	</a:t>
            </a:r>
            <a:r>
              <a:rPr sz="1450" i="1" spc="-10" dirty="0">
                <a:solidFill>
                  <a:srgbClr val="414042"/>
                </a:solidFill>
                <a:latin typeface="Roboto"/>
                <a:cs typeface="Roboto"/>
              </a:rPr>
              <a:t>the</a:t>
            </a:r>
            <a:r>
              <a:rPr sz="1450" i="1" spc="35" dirty="0">
                <a:solidFill>
                  <a:srgbClr val="414042"/>
                </a:solidFill>
                <a:latin typeface="Roboto"/>
                <a:cs typeface="Roboto"/>
              </a:rPr>
              <a:t> </a:t>
            </a:r>
            <a:r>
              <a:rPr sz="1450" i="1" spc="5" dirty="0">
                <a:solidFill>
                  <a:srgbClr val="414042"/>
                </a:solidFill>
                <a:latin typeface="Roboto"/>
                <a:cs typeface="Roboto"/>
              </a:rPr>
              <a:t>facts</a:t>
            </a:r>
            <a:r>
              <a:rPr sz="1450" i="1" spc="40" dirty="0">
                <a:solidFill>
                  <a:srgbClr val="414042"/>
                </a:solidFill>
                <a:latin typeface="Roboto"/>
                <a:cs typeface="Roboto"/>
              </a:rPr>
              <a:t> </a:t>
            </a:r>
            <a:r>
              <a:rPr sz="1450" i="1" spc="-15" dirty="0">
                <a:solidFill>
                  <a:srgbClr val="414042"/>
                </a:solidFill>
                <a:latin typeface="Roboto"/>
                <a:cs typeface="Roboto"/>
              </a:rPr>
              <a:t>and</a:t>
            </a:r>
            <a:r>
              <a:rPr sz="1450" i="1" spc="40" dirty="0">
                <a:solidFill>
                  <a:srgbClr val="414042"/>
                </a:solidFill>
                <a:latin typeface="Roboto"/>
                <a:cs typeface="Roboto"/>
              </a:rPr>
              <a:t> </a:t>
            </a:r>
            <a:r>
              <a:rPr sz="1450" i="1" spc="5" dirty="0">
                <a:solidFill>
                  <a:srgbClr val="414042"/>
                </a:solidFill>
                <a:latin typeface="Roboto"/>
                <a:cs typeface="Roboto"/>
              </a:rPr>
              <a:t>different</a:t>
            </a:r>
            <a:r>
              <a:rPr sz="1450" i="1" spc="40" dirty="0">
                <a:solidFill>
                  <a:srgbClr val="414042"/>
                </a:solidFill>
                <a:latin typeface="Roboto"/>
                <a:cs typeface="Roboto"/>
              </a:rPr>
              <a:t> </a:t>
            </a:r>
            <a:r>
              <a:rPr sz="1450" i="1" spc="5" dirty="0">
                <a:solidFill>
                  <a:srgbClr val="414042"/>
                </a:solidFill>
                <a:latin typeface="Roboto"/>
                <a:cs typeface="Roboto"/>
              </a:rPr>
              <a:t>forms</a:t>
            </a:r>
            <a:r>
              <a:rPr sz="1450" i="1" spc="40" dirty="0">
                <a:solidFill>
                  <a:srgbClr val="414042"/>
                </a:solidFill>
                <a:latin typeface="Roboto"/>
                <a:cs typeface="Roboto"/>
              </a:rPr>
              <a:t> </a:t>
            </a:r>
            <a:r>
              <a:rPr sz="1450" i="1" spc="25" dirty="0">
                <a:solidFill>
                  <a:srgbClr val="414042"/>
                </a:solidFill>
                <a:latin typeface="Roboto"/>
                <a:cs typeface="Roboto"/>
              </a:rPr>
              <a:t>of </a:t>
            </a:r>
            <a:r>
              <a:rPr sz="1450" i="1" spc="-345" dirty="0">
                <a:solidFill>
                  <a:srgbClr val="414042"/>
                </a:solidFill>
                <a:latin typeface="Roboto"/>
                <a:cs typeface="Roboto"/>
              </a:rPr>
              <a:t> </a:t>
            </a:r>
            <a:r>
              <a:rPr sz="1450" i="1" spc="-10" dirty="0">
                <a:solidFill>
                  <a:srgbClr val="414042"/>
                </a:solidFill>
                <a:latin typeface="Roboto"/>
                <a:cs typeface="Roboto"/>
              </a:rPr>
              <a:t>hate</a:t>
            </a:r>
            <a:r>
              <a:rPr sz="1450" i="1" spc="45" dirty="0">
                <a:solidFill>
                  <a:srgbClr val="414042"/>
                </a:solidFill>
                <a:latin typeface="Roboto"/>
                <a:cs typeface="Roboto"/>
              </a:rPr>
              <a:t> </a:t>
            </a:r>
            <a:r>
              <a:rPr sz="1450" i="1" spc="5" dirty="0">
                <a:solidFill>
                  <a:srgbClr val="414042"/>
                </a:solidFill>
                <a:latin typeface="Roboto"/>
                <a:cs typeface="Roboto"/>
              </a:rPr>
              <a:t>crime</a:t>
            </a:r>
            <a:endParaRPr sz="1450" dirty="0">
              <a:latin typeface="Roboto"/>
              <a:cs typeface="Roboto"/>
            </a:endParaRPr>
          </a:p>
          <a:p>
            <a:pPr marL="241300" marR="5080" indent="-228600">
              <a:lnSpc>
                <a:spcPts val="1600"/>
              </a:lnSpc>
              <a:spcBef>
                <a:spcPts val="900"/>
              </a:spcBef>
              <a:tabLst>
                <a:tab pos="240665" algn="l"/>
              </a:tabLst>
            </a:pPr>
            <a:r>
              <a:rPr sz="1450" spc="5" dirty="0">
                <a:solidFill>
                  <a:srgbClr val="414042"/>
                </a:solidFill>
                <a:latin typeface="Yu Gothic Light"/>
                <a:cs typeface="Yu Gothic Light"/>
              </a:rPr>
              <a:t>»	</a:t>
            </a:r>
            <a:r>
              <a:rPr sz="1450" i="1" dirty="0">
                <a:solidFill>
                  <a:srgbClr val="414042"/>
                </a:solidFill>
                <a:latin typeface="Roboto"/>
                <a:cs typeface="Roboto"/>
              </a:rPr>
              <a:t>stereotyping</a:t>
            </a:r>
            <a:r>
              <a:rPr sz="1450" i="1" spc="45" dirty="0">
                <a:solidFill>
                  <a:srgbClr val="414042"/>
                </a:solidFill>
                <a:latin typeface="Roboto"/>
                <a:cs typeface="Roboto"/>
              </a:rPr>
              <a:t> </a:t>
            </a:r>
            <a:r>
              <a:rPr sz="1450" i="1" spc="-15" dirty="0">
                <a:solidFill>
                  <a:srgbClr val="414042"/>
                </a:solidFill>
                <a:latin typeface="Roboto"/>
                <a:cs typeface="Roboto"/>
              </a:rPr>
              <a:t>and</a:t>
            </a:r>
            <a:r>
              <a:rPr sz="1450" i="1" spc="45" dirty="0">
                <a:solidFill>
                  <a:srgbClr val="414042"/>
                </a:solidFill>
                <a:latin typeface="Roboto"/>
                <a:cs typeface="Roboto"/>
              </a:rPr>
              <a:t> </a:t>
            </a:r>
            <a:r>
              <a:rPr sz="1450" i="1" spc="-5" dirty="0">
                <a:solidFill>
                  <a:srgbClr val="414042"/>
                </a:solidFill>
                <a:latin typeface="Roboto"/>
                <a:cs typeface="Roboto"/>
              </a:rPr>
              <a:t>stigmatization</a:t>
            </a:r>
            <a:r>
              <a:rPr sz="1450" i="1" spc="50" dirty="0">
                <a:solidFill>
                  <a:srgbClr val="414042"/>
                </a:solidFill>
                <a:latin typeface="Roboto"/>
                <a:cs typeface="Roboto"/>
              </a:rPr>
              <a:t> </a:t>
            </a:r>
            <a:r>
              <a:rPr sz="1450" i="1" spc="-20" dirty="0">
                <a:solidFill>
                  <a:srgbClr val="414042"/>
                </a:solidFill>
                <a:latin typeface="Roboto"/>
                <a:cs typeface="Roboto"/>
              </a:rPr>
              <a:t>in</a:t>
            </a:r>
            <a:r>
              <a:rPr sz="1450" i="1" spc="45" dirty="0">
                <a:solidFill>
                  <a:srgbClr val="414042"/>
                </a:solidFill>
                <a:latin typeface="Roboto"/>
                <a:cs typeface="Roboto"/>
              </a:rPr>
              <a:t> </a:t>
            </a:r>
            <a:r>
              <a:rPr sz="1450" i="1" dirty="0">
                <a:solidFill>
                  <a:srgbClr val="414042"/>
                </a:solidFill>
                <a:latin typeface="Roboto"/>
                <a:cs typeface="Roboto"/>
              </a:rPr>
              <a:t>the </a:t>
            </a:r>
            <a:r>
              <a:rPr sz="1450" i="1" spc="-345" dirty="0">
                <a:solidFill>
                  <a:srgbClr val="414042"/>
                </a:solidFill>
                <a:latin typeface="Roboto"/>
                <a:cs typeface="Roboto"/>
              </a:rPr>
              <a:t> </a:t>
            </a:r>
            <a:r>
              <a:rPr sz="1450" i="1" dirty="0">
                <a:solidFill>
                  <a:srgbClr val="414042"/>
                </a:solidFill>
                <a:latin typeface="Roboto"/>
                <a:cs typeface="Roboto"/>
              </a:rPr>
              <a:t>context</a:t>
            </a:r>
            <a:r>
              <a:rPr sz="1450" i="1" spc="45" dirty="0">
                <a:solidFill>
                  <a:srgbClr val="414042"/>
                </a:solidFill>
                <a:latin typeface="Roboto"/>
                <a:cs typeface="Roboto"/>
              </a:rPr>
              <a:t> </a:t>
            </a:r>
            <a:r>
              <a:rPr sz="1450" i="1" spc="10" dirty="0">
                <a:solidFill>
                  <a:srgbClr val="414042"/>
                </a:solidFill>
                <a:latin typeface="Roboto"/>
                <a:cs typeface="Roboto"/>
              </a:rPr>
              <a:t>of</a:t>
            </a:r>
            <a:r>
              <a:rPr sz="1450" i="1" spc="50" dirty="0">
                <a:solidFill>
                  <a:srgbClr val="414042"/>
                </a:solidFill>
                <a:latin typeface="Roboto"/>
                <a:cs typeface="Roboto"/>
              </a:rPr>
              <a:t> </a:t>
            </a:r>
            <a:r>
              <a:rPr sz="1450" i="1" spc="-30" dirty="0">
                <a:solidFill>
                  <a:srgbClr val="414042"/>
                </a:solidFill>
                <a:latin typeface="Roboto"/>
                <a:cs typeface="Roboto"/>
              </a:rPr>
              <a:t>COVID-19</a:t>
            </a:r>
            <a:endParaRPr sz="1450" dirty="0">
              <a:latin typeface="Roboto"/>
              <a:cs typeface="Roboto"/>
            </a:endParaRPr>
          </a:p>
          <a:p>
            <a:pPr marL="241300" marR="1308100" indent="-228600">
              <a:lnSpc>
                <a:spcPts val="1600"/>
              </a:lnSpc>
              <a:spcBef>
                <a:spcPts val="900"/>
              </a:spcBef>
              <a:tabLst>
                <a:tab pos="240665" algn="l"/>
              </a:tabLst>
            </a:pPr>
            <a:r>
              <a:rPr sz="1450" spc="5" dirty="0">
                <a:solidFill>
                  <a:srgbClr val="414042"/>
                </a:solidFill>
                <a:latin typeface="Yu Gothic Light"/>
                <a:cs typeface="Yu Gothic Light"/>
              </a:rPr>
              <a:t>»	</a:t>
            </a:r>
            <a:r>
              <a:rPr sz="1450" i="1" spc="-20" dirty="0">
                <a:solidFill>
                  <a:srgbClr val="414042"/>
                </a:solidFill>
                <a:latin typeface="Roboto"/>
                <a:cs typeface="Roboto"/>
              </a:rPr>
              <a:t>factors</a:t>
            </a:r>
            <a:r>
              <a:rPr sz="1450" i="1" spc="-50" dirty="0">
                <a:solidFill>
                  <a:srgbClr val="414042"/>
                </a:solidFill>
                <a:latin typeface="Roboto"/>
                <a:cs typeface="Roboto"/>
              </a:rPr>
              <a:t> </a:t>
            </a:r>
            <a:r>
              <a:rPr sz="1450" i="1" spc="-20" dirty="0">
                <a:solidFill>
                  <a:srgbClr val="414042"/>
                </a:solidFill>
                <a:latin typeface="Roboto"/>
                <a:cs typeface="Roboto"/>
              </a:rPr>
              <a:t>facilitating</a:t>
            </a:r>
            <a:r>
              <a:rPr sz="1450" i="1" spc="-45" dirty="0">
                <a:solidFill>
                  <a:srgbClr val="414042"/>
                </a:solidFill>
                <a:latin typeface="Roboto"/>
                <a:cs typeface="Roboto"/>
              </a:rPr>
              <a:t> </a:t>
            </a:r>
            <a:r>
              <a:rPr sz="1450" i="1" spc="-30" dirty="0">
                <a:solidFill>
                  <a:srgbClr val="414042"/>
                </a:solidFill>
                <a:latin typeface="Roboto"/>
                <a:cs typeface="Roboto"/>
              </a:rPr>
              <a:t>hate </a:t>
            </a:r>
            <a:r>
              <a:rPr sz="1450" i="1" spc="-345" dirty="0">
                <a:solidFill>
                  <a:srgbClr val="414042"/>
                </a:solidFill>
                <a:latin typeface="Roboto"/>
                <a:cs typeface="Roboto"/>
              </a:rPr>
              <a:t> </a:t>
            </a:r>
            <a:r>
              <a:rPr sz="1450" i="1" spc="-25" dirty="0">
                <a:solidFill>
                  <a:srgbClr val="414042"/>
                </a:solidFill>
                <a:latin typeface="Roboto"/>
                <a:cs typeface="Roboto"/>
              </a:rPr>
              <a:t>motivated</a:t>
            </a:r>
            <a:r>
              <a:rPr sz="1450" i="1" spc="-15" dirty="0">
                <a:solidFill>
                  <a:srgbClr val="414042"/>
                </a:solidFill>
                <a:latin typeface="Roboto"/>
                <a:cs typeface="Roboto"/>
              </a:rPr>
              <a:t> </a:t>
            </a:r>
            <a:r>
              <a:rPr sz="1450" i="1" spc="-20" dirty="0">
                <a:solidFill>
                  <a:srgbClr val="414042"/>
                </a:solidFill>
                <a:latin typeface="Roboto"/>
                <a:cs typeface="Roboto"/>
              </a:rPr>
              <a:t>crime</a:t>
            </a:r>
            <a:endParaRPr sz="1450" dirty="0">
              <a:latin typeface="Roboto"/>
              <a:cs typeface="Roboto"/>
            </a:endParaRPr>
          </a:p>
          <a:p>
            <a:pPr marL="241300" marR="421005" indent="-228600">
              <a:lnSpc>
                <a:spcPts val="1600"/>
              </a:lnSpc>
              <a:spcBef>
                <a:spcPts val="900"/>
              </a:spcBef>
              <a:tabLst>
                <a:tab pos="240665" algn="l"/>
              </a:tabLst>
            </a:pPr>
            <a:r>
              <a:rPr sz="1450" spc="5" dirty="0">
                <a:solidFill>
                  <a:srgbClr val="414042"/>
                </a:solidFill>
                <a:latin typeface="Yu Gothic Light"/>
                <a:cs typeface="Yu Gothic Light"/>
              </a:rPr>
              <a:t>»	</a:t>
            </a:r>
            <a:r>
              <a:rPr sz="1450" i="1" spc="-10" dirty="0">
                <a:solidFill>
                  <a:srgbClr val="414042"/>
                </a:solidFill>
                <a:latin typeface="Roboto"/>
                <a:cs typeface="Roboto"/>
              </a:rPr>
              <a:t>the</a:t>
            </a:r>
            <a:r>
              <a:rPr sz="1450" i="1" spc="40" dirty="0">
                <a:solidFill>
                  <a:srgbClr val="414042"/>
                </a:solidFill>
                <a:latin typeface="Roboto"/>
                <a:cs typeface="Roboto"/>
              </a:rPr>
              <a:t> </a:t>
            </a:r>
            <a:r>
              <a:rPr sz="1450" i="1" dirty="0">
                <a:solidFill>
                  <a:srgbClr val="414042"/>
                </a:solidFill>
                <a:latin typeface="Roboto"/>
                <a:cs typeface="Roboto"/>
              </a:rPr>
              <a:t>important</a:t>
            </a:r>
            <a:r>
              <a:rPr sz="1450" i="1" spc="45" dirty="0">
                <a:solidFill>
                  <a:srgbClr val="414042"/>
                </a:solidFill>
                <a:latin typeface="Roboto"/>
                <a:cs typeface="Roboto"/>
              </a:rPr>
              <a:t> </a:t>
            </a:r>
            <a:r>
              <a:rPr sz="1450" i="1" spc="-5" dirty="0">
                <a:solidFill>
                  <a:srgbClr val="414042"/>
                </a:solidFill>
                <a:latin typeface="Roboto"/>
                <a:cs typeface="Roboto"/>
              </a:rPr>
              <a:t>functions</a:t>
            </a:r>
            <a:r>
              <a:rPr sz="1450" i="1" spc="45" dirty="0">
                <a:solidFill>
                  <a:srgbClr val="414042"/>
                </a:solidFill>
                <a:latin typeface="Roboto"/>
                <a:cs typeface="Roboto"/>
              </a:rPr>
              <a:t> </a:t>
            </a:r>
            <a:r>
              <a:rPr sz="1450" i="1" spc="10" dirty="0">
                <a:solidFill>
                  <a:srgbClr val="414042"/>
                </a:solidFill>
                <a:latin typeface="Roboto"/>
                <a:cs typeface="Roboto"/>
              </a:rPr>
              <a:t>of</a:t>
            </a:r>
            <a:r>
              <a:rPr sz="1450" i="1" spc="45" dirty="0">
                <a:solidFill>
                  <a:srgbClr val="414042"/>
                </a:solidFill>
                <a:latin typeface="Roboto"/>
                <a:cs typeface="Roboto"/>
              </a:rPr>
              <a:t> </a:t>
            </a:r>
            <a:r>
              <a:rPr sz="1450" i="1" dirty="0">
                <a:solidFill>
                  <a:srgbClr val="414042"/>
                </a:solidFill>
                <a:latin typeface="Roboto"/>
                <a:cs typeface="Roboto"/>
              </a:rPr>
              <a:t>public </a:t>
            </a:r>
            <a:r>
              <a:rPr sz="1450" i="1" spc="-345" dirty="0">
                <a:solidFill>
                  <a:srgbClr val="414042"/>
                </a:solidFill>
                <a:latin typeface="Roboto"/>
                <a:cs typeface="Roboto"/>
              </a:rPr>
              <a:t> </a:t>
            </a:r>
            <a:r>
              <a:rPr sz="1450" i="1" spc="-5" dirty="0">
                <a:solidFill>
                  <a:srgbClr val="414042"/>
                </a:solidFill>
                <a:latin typeface="Roboto"/>
                <a:cs typeface="Roboto"/>
              </a:rPr>
              <a:t>institutions</a:t>
            </a:r>
            <a:endParaRPr sz="1450" dirty="0">
              <a:latin typeface="Roboto"/>
              <a:cs typeface="Roboto"/>
            </a:endParaRPr>
          </a:p>
          <a:p>
            <a:pPr marL="12700">
              <a:lnSpc>
                <a:spcPct val="100000"/>
              </a:lnSpc>
              <a:spcBef>
                <a:spcPts val="730"/>
              </a:spcBef>
              <a:tabLst>
                <a:tab pos="240665" algn="l"/>
              </a:tabLst>
            </a:pPr>
            <a:r>
              <a:rPr sz="1450" spc="5" dirty="0">
                <a:solidFill>
                  <a:srgbClr val="414042"/>
                </a:solidFill>
                <a:latin typeface="Yu Gothic Light"/>
                <a:cs typeface="Yu Gothic Light"/>
              </a:rPr>
              <a:t>»	</a:t>
            </a:r>
            <a:r>
              <a:rPr sz="1450" i="1" spc="-5" dirty="0">
                <a:solidFill>
                  <a:srgbClr val="414042"/>
                </a:solidFill>
                <a:latin typeface="Roboto"/>
                <a:cs typeface="Roboto"/>
              </a:rPr>
              <a:t>voice</a:t>
            </a:r>
            <a:r>
              <a:rPr sz="1450" i="1" spc="40" dirty="0">
                <a:solidFill>
                  <a:srgbClr val="414042"/>
                </a:solidFill>
                <a:latin typeface="Roboto"/>
                <a:cs typeface="Roboto"/>
              </a:rPr>
              <a:t> </a:t>
            </a:r>
            <a:r>
              <a:rPr sz="1450" i="1" spc="-10" dirty="0">
                <a:solidFill>
                  <a:srgbClr val="414042"/>
                </a:solidFill>
                <a:latin typeface="Roboto"/>
                <a:cs typeface="Roboto"/>
              </a:rPr>
              <a:t>out</a:t>
            </a:r>
            <a:r>
              <a:rPr sz="1450" i="1" spc="45" dirty="0">
                <a:solidFill>
                  <a:srgbClr val="414042"/>
                </a:solidFill>
                <a:latin typeface="Roboto"/>
                <a:cs typeface="Roboto"/>
              </a:rPr>
              <a:t> </a:t>
            </a:r>
            <a:r>
              <a:rPr sz="1450" i="1" spc="-15" dirty="0">
                <a:solidFill>
                  <a:srgbClr val="414042"/>
                </a:solidFill>
                <a:latin typeface="Roboto"/>
                <a:cs typeface="Roboto"/>
              </a:rPr>
              <a:t>and</a:t>
            </a:r>
            <a:r>
              <a:rPr sz="1450" i="1" spc="45" dirty="0">
                <a:solidFill>
                  <a:srgbClr val="414042"/>
                </a:solidFill>
                <a:latin typeface="Roboto"/>
                <a:cs typeface="Roboto"/>
              </a:rPr>
              <a:t> </a:t>
            </a:r>
            <a:r>
              <a:rPr sz="1450" i="1" spc="-10" dirty="0">
                <a:solidFill>
                  <a:srgbClr val="414042"/>
                </a:solidFill>
                <a:latin typeface="Roboto"/>
                <a:cs typeface="Roboto"/>
              </a:rPr>
              <a:t>share</a:t>
            </a:r>
            <a:r>
              <a:rPr sz="1450" i="1" spc="45" dirty="0">
                <a:solidFill>
                  <a:srgbClr val="414042"/>
                </a:solidFill>
                <a:latin typeface="Roboto"/>
                <a:cs typeface="Roboto"/>
              </a:rPr>
              <a:t> </a:t>
            </a:r>
            <a:r>
              <a:rPr sz="1450" i="1" spc="-20" dirty="0">
                <a:solidFill>
                  <a:srgbClr val="414042"/>
                </a:solidFill>
                <a:latin typeface="Roboto"/>
                <a:cs typeface="Roboto"/>
              </a:rPr>
              <a:t>your</a:t>
            </a:r>
            <a:r>
              <a:rPr sz="1450" i="1" spc="40" dirty="0">
                <a:solidFill>
                  <a:srgbClr val="414042"/>
                </a:solidFill>
                <a:latin typeface="Roboto"/>
                <a:cs typeface="Roboto"/>
              </a:rPr>
              <a:t> </a:t>
            </a:r>
            <a:r>
              <a:rPr sz="1450" i="1" spc="5" dirty="0">
                <a:solidFill>
                  <a:srgbClr val="414042"/>
                </a:solidFill>
                <a:latin typeface="Roboto"/>
                <a:cs typeface="Roboto"/>
              </a:rPr>
              <a:t>experiences</a:t>
            </a:r>
            <a:endParaRPr sz="1450" dirty="0">
              <a:latin typeface="Roboto"/>
              <a:cs typeface="Roboto"/>
            </a:endParaRPr>
          </a:p>
        </p:txBody>
      </p:sp>
      <p:sp>
        <p:nvSpPr>
          <p:cNvPr id="8" name="object 8"/>
          <p:cNvSpPr txBox="1"/>
          <p:nvPr/>
        </p:nvSpPr>
        <p:spPr>
          <a:xfrm>
            <a:off x="5410200" y="3004820"/>
            <a:ext cx="3349625" cy="2329180"/>
          </a:xfrm>
          <a:prstGeom prst="rect">
            <a:avLst/>
          </a:prstGeom>
        </p:spPr>
        <p:txBody>
          <a:bodyPr vert="horz" wrap="square" lIns="0" tIns="12700" rIns="0" bIns="0" rtlCol="0">
            <a:spAutoFit/>
          </a:bodyPr>
          <a:lstStyle/>
          <a:p>
            <a:pPr marL="12700">
              <a:lnSpc>
                <a:spcPts val="1670"/>
              </a:lnSpc>
              <a:spcBef>
                <a:spcPts val="100"/>
              </a:spcBef>
              <a:tabLst>
                <a:tab pos="240665" algn="l"/>
              </a:tabLst>
            </a:pPr>
            <a:r>
              <a:rPr sz="1450" spc="5" dirty="0">
                <a:solidFill>
                  <a:srgbClr val="414042"/>
                </a:solidFill>
                <a:latin typeface="Yu Gothic Light"/>
                <a:cs typeface="Yu Gothic Light"/>
              </a:rPr>
              <a:t>»	</a:t>
            </a:r>
            <a:r>
              <a:rPr sz="1450" i="1" spc="5" dirty="0">
                <a:solidFill>
                  <a:srgbClr val="414042"/>
                </a:solidFill>
                <a:latin typeface="Roboto"/>
                <a:cs typeface="Roboto"/>
              </a:rPr>
              <a:t>life</a:t>
            </a:r>
            <a:r>
              <a:rPr sz="1450" i="1" spc="50" dirty="0">
                <a:solidFill>
                  <a:srgbClr val="414042"/>
                </a:solidFill>
                <a:latin typeface="Roboto"/>
                <a:cs typeface="Roboto"/>
              </a:rPr>
              <a:t> </a:t>
            </a:r>
            <a:r>
              <a:rPr sz="1450" i="1" spc="-5" dirty="0">
                <a:solidFill>
                  <a:srgbClr val="414042"/>
                </a:solidFill>
                <a:latin typeface="Roboto"/>
                <a:cs typeface="Roboto"/>
              </a:rPr>
              <a:t>skill</a:t>
            </a:r>
            <a:r>
              <a:rPr sz="1450" i="1" spc="50" dirty="0">
                <a:solidFill>
                  <a:srgbClr val="414042"/>
                </a:solidFill>
                <a:latin typeface="Roboto"/>
                <a:cs typeface="Roboto"/>
              </a:rPr>
              <a:t> </a:t>
            </a:r>
            <a:r>
              <a:rPr sz="1450" i="1" spc="-75" dirty="0">
                <a:solidFill>
                  <a:srgbClr val="414042"/>
                </a:solidFill>
                <a:latin typeface="Roboto"/>
                <a:cs typeface="Roboto"/>
              </a:rPr>
              <a:t>–</a:t>
            </a:r>
            <a:r>
              <a:rPr sz="1450" i="1" spc="50" dirty="0">
                <a:solidFill>
                  <a:srgbClr val="414042"/>
                </a:solidFill>
                <a:latin typeface="Roboto"/>
                <a:cs typeface="Roboto"/>
              </a:rPr>
              <a:t> </a:t>
            </a:r>
            <a:r>
              <a:rPr sz="1450" i="1" spc="-5" dirty="0">
                <a:solidFill>
                  <a:srgbClr val="414042"/>
                </a:solidFill>
                <a:latin typeface="Roboto"/>
                <a:cs typeface="Roboto"/>
              </a:rPr>
              <a:t>protecting</a:t>
            </a:r>
            <a:r>
              <a:rPr sz="1450" i="1" spc="50" dirty="0">
                <a:solidFill>
                  <a:srgbClr val="414042"/>
                </a:solidFill>
                <a:latin typeface="Roboto"/>
                <a:cs typeface="Roboto"/>
              </a:rPr>
              <a:t> </a:t>
            </a:r>
            <a:r>
              <a:rPr sz="1450" i="1" spc="5" dirty="0">
                <a:solidFill>
                  <a:srgbClr val="414042"/>
                </a:solidFill>
                <a:latin typeface="Roboto"/>
                <a:cs typeface="Roboto"/>
              </a:rPr>
              <a:t>oneself</a:t>
            </a:r>
            <a:r>
              <a:rPr sz="1450" i="1" spc="55" dirty="0">
                <a:solidFill>
                  <a:srgbClr val="414042"/>
                </a:solidFill>
                <a:latin typeface="Roboto"/>
                <a:cs typeface="Roboto"/>
              </a:rPr>
              <a:t> </a:t>
            </a:r>
            <a:r>
              <a:rPr sz="1450" i="1" spc="10" dirty="0">
                <a:solidFill>
                  <a:srgbClr val="414042"/>
                </a:solidFill>
                <a:latin typeface="Roboto"/>
                <a:cs typeface="Roboto"/>
              </a:rPr>
              <a:t>from</a:t>
            </a:r>
            <a:endParaRPr sz="1450" dirty="0">
              <a:latin typeface="Roboto"/>
              <a:cs typeface="Roboto"/>
            </a:endParaRPr>
          </a:p>
          <a:p>
            <a:pPr marL="241300">
              <a:lnSpc>
                <a:spcPts val="1670"/>
              </a:lnSpc>
            </a:pPr>
            <a:r>
              <a:rPr sz="1450" i="1" spc="-10" dirty="0">
                <a:solidFill>
                  <a:srgbClr val="414042"/>
                </a:solidFill>
                <a:latin typeface="Roboto"/>
                <a:cs typeface="Roboto"/>
              </a:rPr>
              <a:t>hate</a:t>
            </a:r>
            <a:r>
              <a:rPr sz="1450" i="1" spc="50" dirty="0">
                <a:solidFill>
                  <a:srgbClr val="414042"/>
                </a:solidFill>
                <a:latin typeface="Roboto"/>
                <a:cs typeface="Roboto"/>
              </a:rPr>
              <a:t> </a:t>
            </a:r>
            <a:r>
              <a:rPr sz="1450" i="1" spc="-5" dirty="0">
                <a:solidFill>
                  <a:srgbClr val="414042"/>
                </a:solidFill>
                <a:latin typeface="Roboto"/>
                <a:cs typeface="Roboto"/>
              </a:rPr>
              <a:t>motivated</a:t>
            </a:r>
            <a:r>
              <a:rPr sz="1450" i="1" spc="50" dirty="0">
                <a:solidFill>
                  <a:srgbClr val="414042"/>
                </a:solidFill>
                <a:latin typeface="Roboto"/>
                <a:cs typeface="Roboto"/>
              </a:rPr>
              <a:t> </a:t>
            </a:r>
            <a:r>
              <a:rPr sz="1450" i="1" spc="-5" dirty="0">
                <a:solidFill>
                  <a:srgbClr val="414042"/>
                </a:solidFill>
                <a:latin typeface="Roboto"/>
                <a:cs typeface="Roboto"/>
              </a:rPr>
              <a:t>treatments</a:t>
            </a:r>
            <a:r>
              <a:rPr sz="1450" i="1" spc="50" dirty="0">
                <a:solidFill>
                  <a:srgbClr val="414042"/>
                </a:solidFill>
                <a:latin typeface="Roboto"/>
                <a:cs typeface="Roboto"/>
              </a:rPr>
              <a:t> </a:t>
            </a:r>
            <a:r>
              <a:rPr sz="1450" i="1" spc="-15" dirty="0">
                <a:solidFill>
                  <a:srgbClr val="414042"/>
                </a:solidFill>
                <a:latin typeface="Roboto"/>
                <a:cs typeface="Roboto"/>
              </a:rPr>
              <a:t>and</a:t>
            </a:r>
            <a:r>
              <a:rPr sz="1450" i="1" spc="55" dirty="0">
                <a:solidFill>
                  <a:srgbClr val="414042"/>
                </a:solidFill>
                <a:latin typeface="Roboto"/>
                <a:cs typeface="Roboto"/>
              </a:rPr>
              <a:t> </a:t>
            </a:r>
            <a:r>
              <a:rPr sz="1450" i="1" spc="5" dirty="0">
                <a:solidFill>
                  <a:srgbClr val="414042"/>
                </a:solidFill>
                <a:latin typeface="Roboto"/>
                <a:cs typeface="Roboto"/>
              </a:rPr>
              <a:t>crime</a:t>
            </a:r>
            <a:endParaRPr sz="1450" dirty="0">
              <a:latin typeface="Roboto"/>
              <a:cs typeface="Roboto"/>
            </a:endParaRPr>
          </a:p>
          <a:p>
            <a:pPr marL="241300" marR="81280" indent="-228600">
              <a:lnSpc>
                <a:spcPts val="1600"/>
              </a:lnSpc>
              <a:spcBef>
                <a:spcPts val="930"/>
              </a:spcBef>
              <a:tabLst>
                <a:tab pos="240665" algn="l"/>
              </a:tabLst>
            </a:pPr>
            <a:r>
              <a:rPr sz="1450" spc="5" dirty="0">
                <a:solidFill>
                  <a:srgbClr val="414042"/>
                </a:solidFill>
                <a:latin typeface="Yu Gothic Light"/>
                <a:cs typeface="Yu Gothic Light"/>
              </a:rPr>
              <a:t>»	</a:t>
            </a:r>
            <a:r>
              <a:rPr sz="1450" i="1" dirty="0">
                <a:solidFill>
                  <a:srgbClr val="414042"/>
                </a:solidFill>
                <a:latin typeface="Roboto"/>
                <a:cs typeface="Roboto"/>
              </a:rPr>
              <a:t>police</a:t>
            </a:r>
            <a:r>
              <a:rPr sz="1450" i="1" spc="45" dirty="0">
                <a:solidFill>
                  <a:srgbClr val="414042"/>
                </a:solidFill>
                <a:latin typeface="Roboto"/>
                <a:cs typeface="Roboto"/>
              </a:rPr>
              <a:t> </a:t>
            </a:r>
            <a:r>
              <a:rPr sz="1450" i="1" spc="-75" dirty="0">
                <a:solidFill>
                  <a:srgbClr val="414042"/>
                </a:solidFill>
                <a:latin typeface="Roboto"/>
                <a:cs typeface="Roboto"/>
              </a:rPr>
              <a:t>–</a:t>
            </a:r>
            <a:r>
              <a:rPr sz="1450" i="1" spc="50" dirty="0">
                <a:solidFill>
                  <a:srgbClr val="414042"/>
                </a:solidFill>
                <a:latin typeface="Roboto"/>
                <a:cs typeface="Roboto"/>
              </a:rPr>
              <a:t> </a:t>
            </a:r>
            <a:r>
              <a:rPr sz="1450" i="1" spc="-10" dirty="0">
                <a:solidFill>
                  <a:srgbClr val="414042"/>
                </a:solidFill>
                <a:latin typeface="Roboto"/>
                <a:cs typeface="Roboto"/>
              </a:rPr>
              <a:t>the</a:t>
            </a:r>
            <a:r>
              <a:rPr sz="1450" i="1" spc="50" dirty="0">
                <a:solidFill>
                  <a:srgbClr val="414042"/>
                </a:solidFill>
                <a:latin typeface="Roboto"/>
                <a:cs typeface="Roboto"/>
              </a:rPr>
              <a:t> </a:t>
            </a:r>
            <a:r>
              <a:rPr sz="1450" i="1" spc="-5" dirty="0">
                <a:solidFill>
                  <a:srgbClr val="414042"/>
                </a:solidFill>
                <a:latin typeface="Roboto"/>
                <a:cs typeface="Roboto"/>
              </a:rPr>
              <a:t>protector</a:t>
            </a:r>
            <a:r>
              <a:rPr sz="1450" i="1" spc="50" dirty="0">
                <a:solidFill>
                  <a:srgbClr val="414042"/>
                </a:solidFill>
                <a:latin typeface="Roboto"/>
                <a:cs typeface="Roboto"/>
              </a:rPr>
              <a:t> </a:t>
            </a:r>
            <a:r>
              <a:rPr sz="1450" i="1" spc="-15" dirty="0">
                <a:solidFill>
                  <a:srgbClr val="414042"/>
                </a:solidFill>
                <a:latin typeface="Roboto"/>
                <a:cs typeface="Roboto"/>
              </a:rPr>
              <a:t>and</a:t>
            </a:r>
            <a:r>
              <a:rPr sz="1450" i="1" spc="50" dirty="0">
                <a:solidFill>
                  <a:srgbClr val="414042"/>
                </a:solidFill>
                <a:latin typeface="Roboto"/>
                <a:cs typeface="Roboto"/>
              </a:rPr>
              <a:t> </a:t>
            </a:r>
            <a:r>
              <a:rPr sz="1450" i="1" dirty="0">
                <a:solidFill>
                  <a:srgbClr val="414042"/>
                </a:solidFill>
                <a:latin typeface="Roboto"/>
                <a:cs typeface="Roboto"/>
              </a:rPr>
              <a:t>partner</a:t>
            </a:r>
            <a:r>
              <a:rPr sz="1450" i="1" spc="50" dirty="0">
                <a:solidFill>
                  <a:srgbClr val="414042"/>
                </a:solidFill>
                <a:latin typeface="Roboto"/>
                <a:cs typeface="Roboto"/>
              </a:rPr>
              <a:t> </a:t>
            </a:r>
            <a:r>
              <a:rPr sz="1450" i="1" spc="-5" dirty="0">
                <a:solidFill>
                  <a:srgbClr val="414042"/>
                </a:solidFill>
                <a:latin typeface="Roboto"/>
                <a:cs typeface="Roboto"/>
              </a:rPr>
              <a:t>in </a:t>
            </a:r>
            <a:r>
              <a:rPr sz="1450" i="1" spc="-345" dirty="0">
                <a:solidFill>
                  <a:srgbClr val="414042"/>
                </a:solidFill>
                <a:latin typeface="Roboto"/>
                <a:cs typeface="Roboto"/>
              </a:rPr>
              <a:t> </a:t>
            </a:r>
            <a:r>
              <a:rPr sz="1450" i="1" spc="-10" dirty="0">
                <a:solidFill>
                  <a:srgbClr val="414042"/>
                </a:solidFill>
                <a:latin typeface="Roboto"/>
                <a:cs typeface="Roboto"/>
              </a:rPr>
              <a:t>the</a:t>
            </a:r>
            <a:r>
              <a:rPr sz="1450" i="1" spc="45" dirty="0">
                <a:solidFill>
                  <a:srgbClr val="414042"/>
                </a:solidFill>
                <a:latin typeface="Roboto"/>
                <a:cs typeface="Roboto"/>
              </a:rPr>
              <a:t> </a:t>
            </a:r>
            <a:r>
              <a:rPr sz="1450" i="1" spc="-5" dirty="0">
                <a:solidFill>
                  <a:srgbClr val="414042"/>
                </a:solidFill>
                <a:latin typeface="Roboto"/>
                <a:cs typeface="Roboto"/>
              </a:rPr>
              <a:t>community</a:t>
            </a:r>
            <a:endParaRPr sz="1450" dirty="0">
              <a:latin typeface="Roboto"/>
              <a:cs typeface="Roboto"/>
            </a:endParaRPr>
          </a:p>
          <a:p>
            <a:pPr marL="241300" marR="709295" indent="-228600">
              <a:lnSpc>
                <a:spcPts val="1600"/>
              </a:lnSpc>
              <a:spcBef>
                <a:spcPts val="900"/>
              </a:spcBef>
              <a:tabLst>
                <a:tab pos="240665" algn="l"/>
              </a:tabLst>
            </a:pPr>
            <a:r>
              <a:rPr sz="1450" spc="5" dirty="0">
                <a:solidFill>
                  <a:srgbClr val="414042"/>
                </a:solidFill>
                <a:latin typeface="Yu Gothic Light"/>
                <a:cs typeface="Yu Gothic Light"/>
              </a:rPr>
              <a:t>»	</a:t>
            </a:r>
            <a:r>
              <a:rPr sz="1450" i="1" spc="-5" dirty="0">
                <a:solidFill>
                  <a:srgbClr val="414042"/>
                </a:solidFill>
                <a:latin typeface="Roboto"/>
                <a:cs typeface="Roboto"/>
              </a:rPr>
              <a:t>help</a:t>
            </a:r>
            <a:r>
              <a:rPr sz="1450" i="1" spc="20" dirty="0">
                <a:solidFill>
                  <a:srgbClr val="414042"/>
                </a:solidFill>
                <a:latin typeface="Roboto"/>
                <a:cs typeface="Roboto"/>
              </a:rPr>
              <a:t> </a:t>
            </a:r>
            <a:r>
              <a:rPr sz="1450" i="1" dirty="0">
                <a:solidFill>
                  <a:srgbClr val="414042"/>
                </a:solidFill>
                <a:latin typeface="Roboto"/>
                <a:cs typeface="Roboto"/>
              </a:rPr>
              <a:t>seeking</a:t>
            </a:r>
            <a:r>
              <a:rPr sz="1450" i="1" spc="25" dirty="0">
                <a:solidFill>
                  <a:srgbClr val="414042"/>
                </a:solidFill>
                <a:latin typeface="Roboto"/>
                <a:cs typeface="Roboto"/>
              </a:rPr>
              <a:t> </a:t>
            </a:r>
            <a:r>
              <a:rPr sz="1450" i="1" spc="-15" dirty="0">
                <a:solidFill>
                  <a:srgbClr val="414042"/>
                </a:solidFill>
                <a:latin typeface="Roboto"/>
                <a:cs typeface="Roboto"/>
              </a:rPr>
              <a:t>and</a:t>
            </a:r>
            <a:r>
              <a:rPr sz="1450" i="1" spc="20" dirty="0">
                <a:solidFill>
                  <a:srgbClr val="414042"/>
                </a:solidFill>
                <a:latin typeface="Roboto"/>
                <a:cs typeface="Roboto"/>
              </a:rPr>
              <a:t> </a:t>
            </a:r>
            <a:r>
              <a:rPr sz="1450" i="1" spc="-5" dirty="0">
                <a:solidFill>
                  <a:srgbClr val="414042"/>
                </a:solidFill>
                <a:latin typeface="Roboto"/>
                <a:cs typeface="Roboto"/>
              </a:rPr>
              <a:t>community </a:t>
            </a:r>
            <a:r>
              <a:rPr sz="1450" i="1" spc="-345" dirty="0">
                <a:solidFill>
                  <a:srgbClr val="414042"/>
                </a:solidFill>
                <a:latin typeface="Roboto"/>
                <a:cs typeface="Roboto"/>
              </a:rPr>
              <a:t> </a:t>
            </a:r>
            <a:r>
              <a:rPr sz="1450" i="1" spc="-5" dirty="0">
                <a:solidFill>
                  <a:srgbClr val="414042"/>
                </a:solidFill>
                <a:latin typeface="Roboto"/>
                <a:cs typeface="Roboto"/>
              </a:rPr>
              <a:t>resources</a:t>
            </a:r>
            <a:r>
              <a:rPr sz="1450" i="1" spc="45" dirty="0">
                <a:solidFill>
                  <a:srgbClr val="414042"/>
                </a:solidFill>
                <a:latin typeface="Roboto"/>
                <a:cs typeface="Roboto"/>
              </a:rPr>
              <a:t> </a:t>
            </a:r>
            <a:r>
              <a:rPr sz="1450" i="1" spc="-5" dirty="0">
                <a:solidFill>
                  <a:srgbClr val="414042"/>
                </a:solidFill>
                <a:latin typeface="Roboto"/>
                <a:cs typeface="Roboto"/>
              </a:rPr>
              <a:t>navigation</a:t>
            </a:r>
            <a:endParaRPr sz="1450" dirty="0">
              <a:latin typeface="Roboto"/>
              <a:cs typeface="Roboto"/>
            </a:endParaRPr>
          </a:p>
          <a:p>
            <a:pPr marL="241300" marR="301625" indent="-228600">
              <a:lnSpc>
                <a:spcPts val="1600"/>
              </a:lnSpc>
              <a:spcBef>
                <a:spcPts val="900"/>
              </a:spcBef>
              <a:tabLst>
                <a:tab pos="240665" algn="l"/>
              </a:tabLst>
            </a:pPr>
            <a:r>
              <a:rPr sz="1450" spc="5" dirty="0">
                <a:solidFill>
                  <a:srgbClr val="414042"/>
                </a:solidFill>
                <a:latin typeface="Yu Gothic Light"/>
                <a:cs typeface="Yu Gothic Light"/>
              </a:rPr>
              <a:t>»	</a:t>
            </a:r>
            <a:r>
              <a:rPr sz="1450" i="1" spc="-10" dirty="0">
                <a:solidFill>
                  <a:srgbClr val="414042"/>
                </a:solidFill>
                <a:latin typeface="Roboto"/>
                <a:cs typeface="Roboto"/>
              </a:rPr>
              <a:t>the</a:t>
            </a:r>
            <a:r>
              <a:rPr sz="1450" i="1" spc="40" dirty="0">
                <a:solidFill>
                  <a:srgbClr val="414042"/>
                </a:solidFill>
                <a:latin typeface="Roboto"/>
                <a:cs typeface="Roboto"/>
              </a:rPr>
              <a:t> </a:t>
            </a:r>
            <a:r>
              <a:rPr sz="1450" i="1" spc="-5" dirty="0">
                <a:solidFill>
                  <a:srgbClr val="414042"/>
                </a:solidFill>
                <a:latin typeface="Roboto"/>
                <a:cs typeface="Roboto"/>
              </a:rPr>
              <a:t>mental</a:t>
            </a:r>
            <a:r>
              <a:rPr sz="1450" i="1" spc="40" dirty="0">
                <a:solidFill>
                  <a:srgbClr val="414042"/>
                </a:solidFill>
                <a:latin typeface="Roboto"/>
                <a:cs typeface="Roboto"/>
              </a:rPr>
              <a:t> </a:t>
            </a:r>
            <a:r>
              <a:rPr sz="1450" i="1" spc="-10" dirty="0">
                <a:solidFill>
                  <a:srgbClr val="414042"/>
                </a:solidFill>
                <a:latin typeface="Roboto"/>
                <a:cs typeface="Roboto"/>
              </a:rPr>
              <a:t>health</a:t>
            </a:r>
            <a:r>
              <a:rPr sz="1450" i="1" spc="45" dirty="0">
                <a:solidFill>
                  <a:srgbClr val="414042"/>
                </a:solidFill>
                <a:latin typeface="Roboto"/>
                <a:cs typeface="Roboto"/>
              </a:rPr>
              <a:t> </a:t>
            </a:r>
            <a:r>
              <a:rPr sz="1450" i="1" spc="-15" dirty="0">
                <a:solidFill>
                  <a:srgbClr val="414042"/>
                </a:solidFill>
                <a:latin typeface="Roboto"/>
                <a:cs typeface="Roboto"/>
              </a:rPr>
              <a:t>and</a:t>
            </a:r>
            <a:r>
              <a:rPr sz="1450" i="1" spc="40" dirty="0">
                <a:solidFill>
                  <a:srgbClr val="414042"/>
                </a:solidFill>
                <a:latin typeface="Roboto"/>
                <a:cs typeface="Roboto"/>
              </a:rPr>
              <a:t> </a:t>
            </a:r>
            <a:r>
              <a:rPr sz="1450" i="1" spc="-5" dirty="0">
                <a:solidFill>
                  <a:srgbClr val="414042"/>
                </a:solidFill>
                <a:latin typeface="Roboto"/>
                <a:cs typeface="Roboto"/>
              </a:rPr>
              <a:t>community </a:t>
            </a:r>
            <a:r>
              <a:rPr sz="1450" i="1" spc="-345" dirty="0">
                <a:solidFill>
                  <a:srgbClr val="414042"/>
                </a:solidFill>
                <a:latin typeface="Roboto"/>
                <a:cs typeface="Roboto"/>
              </a:rPr>
              <a:t> </a:t>
            </a:r>
            <a:r>
              <a:rPr sz="1450" i="1" dirty="0">
                <a:solidFill>
                  <a:srgbClr val="414042"/>
                </a:solidFill>
                <a:latin typeface="Roboto"/>
                <a:cs typeface="Roboto"/>
              </a:rPr>
              <a:t>aspects</a:t>
            </a:r>
            <a:r>
              <a:rPr sz="1450" i="1" spc="45" dirty="0">
                <a:solidFill>
                  <a:srgbClr val="414042"/>
                </a:solidFill>
                <a:latin typeface="Roboto"/>
                <a:cs typeface="Roboto"/>
              </a:rPr>
              <a:t> </a:t>
            </a:r>
            <a:r>
              <a:rPr sz="1450" i="1" spc="10" dirty="0">
                <a:solidFill>
                  <a:srgbClr val="414042"/>
                </a:solidFill>
                <a:latin typeface="Roboto"/>
                <a:cs typeface="Roboto"/>
              </a:rPr>
              <a:t>of</a:t>
            </a:r>
            <a:r>
              <a:rPr sz="1450" i="1" spc="45" dirty="0">
                <a:solidFill>
                  <a:srgbClr val="414042"/>
                </a:solidFill>
                <a:latin typeface="Roboto"/>
                <a:cs typeface="Roboto"/>
              </a:rPr>
              <a:t> </a:t>
            </a:r>
            <a:r>
              <a:rPr sz="1450" i="1" dirty="0">
                <a:solidFill>
                  <a:srgbClr val="414042"/>
                </a:solidFill>
                <a:latin typeface="Roboto"/>
                <a:cs typeface="Roboto"/>
              </a:rPr>
              <a:t>victims</a:t>
            </a:r>
            <a:endParaRPr sz="1450" dirty="0">
              <a:latin typeface="Roboto"/>
              <a:cs typeface="Roboto"/>
            </a:endParaRPr>
          </a:p>
          <a:p>
            <a:pPr marL="12700">
              <a:lnSpc>
                <a:spcPct val="100000"/>
              </a:lnSpc>
              <a:spcBef>
                <a:spcPts val="730"/>
              </a:spcBef>
              <a:tabLst>
                <a:tab pos="240665" algn="l"/>
              </a:tabLst>
            </a:pPr>
            <a:r>
              <a:rPr sz="1450" spc="5" dirty="0">
                <a:solidFill>
                  <a:srgbClr val="414042"/>
                </a:solidFill>
                <a:latin typeface="Yu Gothic Light"/>
                <a:cs typeface="Yu Gothic Light"/>
              </a:rPr>
              <a:t>»	</a:t>
            </a:r>
            <a:r>
              <a:rPr sz="1450" i="1" spc="-15" dirty="0">
                <a:solidFill>
                  <a:srgbClr val="414042"/>
                </a:solidFill>
                <a:latin typeface="Roboto"/>
                <a:cs typeface="Roboto"/>
              </a:rPr>
              <a:t>and</a:t>
            </a:r>
            <a:r>
              <a:rPr sz="1450" i="1" spc="5" dirty="0">
                <a:solidFill>
                  <a:srgbClr val="414042"/>
                </a:solidFill>
                <a:latin typeface="Roboto"/>
                <a:cs typeface="Roboto"/>
              </a:rPr>
              <a:t> more.</a:t>
            </a:r>
            <a:endParaRPr sz="1450" dirty="0">
              <a:latin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0A530">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4865370" cy="558800"/>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spc="-80" dirty="0"/>
              <a:t>A</a:t>
            </a:r>
            <a:r>
              <a:rPr spc="-15" dirty="0"/>
              <a:t>CTI</a:t>
            </a:r>
            <a:r>
              <a:rPr spc="-95" dirty="0"/>
              <a:t>V</a:t>
            </a:r>
            <a:r>
              <a:rPr spc="20" dirty="0"/>
              <a:t>ITIE</a:t>
            </a:r>
            <a:r>
              <a:rPr spc="-240" dirty="0"/>
              <a:t>S</a:t>
            </a:r>
            <a:r>
              <a:rPr dirty="0"/>
              <a:t>	</a:t>
            </a:r>
            <a:r>
              <a:rPr spc="105" dirty="0"/>
              <a:t>(</a:t>
            </a:r>
            <a:r>
              <a:rPr spc="95" dirty="0"/>
              <a:t>C</a:t>
            </a:r>
            <a:r>
              <a:rPr spc="60" dirty="0"/>
              <a:t>ONT’</a:t>
            </a:r>
            <a:r>
              <a:rPr spc="-85" dirty="0"/>
              <a:t>D</a:t>
            </a:r>
            <a:r>
              <a:rPr spc="-45" dirty="0"/>
              <a:t>)</a:t>
            </a:r>
          </a:p>
        </p:txBody>
      </p:sp>
      <p:sp>
        <p:nvSpPr>
          <p:cNvPr id="7" name="object 7"/>
          <p:cNvSpPr txBox="1"/>
          <p:nvPr/>
        </p:nvSpPr>
        <p:spPr>
          <a:xfrm>
            <a:off x="8632422" y="7245608"/>
            <a:ext cx="993140" cy="384721"/>
          </a:xfrm>
          <a:prstGeom prst="rect">
            <a:avLst/>
          </a:prstGeom>
        </p:spPr>
        <p:txBody>
          <a:bodyPr vert="horz" wrap="square" lIns="0" tIns="0" rIns="0" bIns="0" rtlCol="0">
            <a:spAutoFit/>
          </a:bodyPr>
          <a:lstStyle/>
          <a:p>
            <a:pPr marL="12700">
              <a:lnSpc>
                <a:spcPts val="1530"/>
              </a:lnSpc>
            </a:pPr>
            <a:r>
              <a:rPr sz="1300" b="1" spc="-10" dirty="0">
                <a:solidFill>
                  <a:srgbClr val="414042"/>
                </a:solidFill>
                <a:latin typeface="Times New Roman"/>
                <a:cs typeface="Times New Roman"/>
              </a:rPr>
              <a:t>ACTIVITIES</a:t>
            </a:r>
            <a:endParaRPr lang="en-CA" sz="1300" b="1" spc="-10" dirty="0">
              <a:solidFill>
                <a:srgbClr val="414042"/>
              </a:solidFill>
              <a:latin typeface="Times New Roman"/>
              <a:cs typeface="Times New Roman"/>
            </a:endParaRPr>
          </a:p>
          <a:p>
            <a:pPr marL="12700" algn="r">
              <a:lnSpc>
                <a:spcPts val="1530"/>
              </a:lnSpc>
            </a:pPr>
            <a:r>
              <a:rPr lang="en-CA" sz="1300" b="1" spc="-10" dirty="0">
                <a:solidFill>
                  <a:srgbClr val="414042"/>
                </a:solidFill>
                <a:latin typeface="Times New Roman"/>
                <a:cs typeface="Times New Roman"/>
              </a:rPr>
              <a:t>8 of 12</a:t>
            </a:r>
            <a:endParaRPr sz="1300" dirty="0">
              <a:latin typeface="Times New Roman"/>
              <a:cs typeface="Times New Roman"/>
            </a:endParaRPr>
          </a:p>
        </p:txBody>
      </p:sp>
      <p:sp>
        <p:nvSpPr>
          <p:cNvPr id="6" name="object 6"/>
          <p:cNvSpPr txBox="1"/>
          <p:nvPr/>
        </p:nvSpPr>
        <p:spPr>
          <a:xfrm>
            <a:off x="1219200" y="2057400"/>
            <a:ext cx="7536815" cy="297761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lang="en-CA" sz="2000" spc="-5" dirty="0">
                <a:solidFill>
                  <a:srgbClr val="414042"/>
                </a:solidFill>
                <a:latin typeface="Roboto"/>
                <a:cs typeface="Roboto"/>
              </a:rPr>
              <a:t>Town hall gatherings for community members and representatives from various public and community institutions getting together to talk about hate motivated activities and crimes on Asians and the actions to be taken collectively.</a:t>
            </a:r>
          </a:p>
          <a:p>
            <a:pPr marL="12700">
              <a:lnSpc>
                <a:spcPct val="100000"/>
              </a:lnSpc>
              <a:spcBef>
                <a:spcPts val="100"/>
              </a:spcBef>
              <a:tabLst>
                <a:tab pos="240665" algn="l"/>
                <a:tab pos="241300" algn="l"/>
              </a:tabLst>
            </a:pPr>
            <a:endParaRPr lang="en-CA" sz="2000" spc="-5" dirty="0">
              <a:solidFill>
                <a:srgbClr val="414042"/>
              </a:solidFill>
              <a:latin typeface="Roboto"/>
              <a:cs typeface="Roboto"/>
            </a:endParaRPr>
          </a:p>
          <a:p>
            <a:pPr marL="12700">
              <a:lnSpc>
                <a:spcPct val="100000"/>
              </a:lnSpc>
              <a:spcBef>
                <a:spcPts val="100"/>
              </a:spcBef>
              <a:tabLst>
                <a:tab pos="240665" algn="l"/>
                <a:tab pos="241300" algn="l"/>
              </a:tabLst>
            </a:pPr>
            <a:endParaRPr sz="2000" dirty="0">
              <a:latin typeface="Roboto"/>
              <a:cs typeface="Roboto"/>
            </a:endParaRPr>
          </a:p>
          <a:p>
            <a:pPr marL="241300" marR="132715" indent="-228600">
              <a:lnSpc>
                <a:spcPct val="104200"/>
              </a:lnSpc>
              <a:spcBef>
                <a:spcPts val="1195"/>
              </a:spcBef>
              <a:buChar char="•"/>
              <a:tabLst>
                <a:tab pos="240665" algn="l"/>
                <a:tab pos="241300" algn="l"/>
              </a:tabLst>
            </a:pPr>
            <a:r>
              <a:rPr lang="en-CA" sz="2000" spc="-5" dirty="0">
                <a:solidFill>
                  <a:srgbClr val="414042"/>
                </a:solidFill>
                <a:latin typeface="Roboto"/>
                <a:cs typeface="Roboto"/>
              </a:rPr>
              <a:t>A community educational event for the public on awareness of hate crime and how community can work together to prevent and mitigate the negative impacts.</a:t>
            </a:r>
            <a:endParaRPr sz="2000" dirty="0">
              <a:latin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058400" cy="7772400"/>
            <a:chOff x="0" y="0"/>
            <a:chExt cx="10058400" cy="7772400"/>
          </a:xfrm>
        </p:grpSpPr>
        <p:sp>
          <p:nvSpPr>
            <p:cNvPr id="3" name="object 3"/>
            <p:cNvSpPr/>
            <p:nvPr/>
          </p:nvSpPr>
          <p:spPr>
            <a:xfrm>
              <a:off x="0" y="0"/>
              <a:ext cx="10058400" cy="1081405"/>
            </a:xfrm>
            <a:custGeom>
              <a:avLst/>
              <a:gdLst/>
              <a:ahLst/>
              <a:cxnLst/>
              <a:rect l="l" t="t" r="r" b="b"/>
              <a:pathLst>
                <a:path w="10058400" h="1081405">
                  <a:moveTo>
                    <a:pt x="0" y="1081087"/>
                  </a:moveTo>
                  <a:lnTo>
                    <a:pt x="10058400" y="1081087"/>
                  </a:lnTo>
                  <a:lnTo>
                    <a:pt x="10058400" y="0"/>
                  </a:lnTo>
                  <a:lnTo>
                    <a:pt x="0" y="0"/>
                  </a:lnTo>
                  <a:lnTo>
                    <a:pt x="0" y="1081087"/>
                  </a:lnTo>
                  <a:close/>
                </a:path>
              </a:pathLst>
            </a:custGeom>
            <a:solidFill>
              <a:srgbClr val="F0A530">
                <a:alpha val="8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432896" y="7107949"/>
              <a:ext cx="2749163" cy="453472"/>
            </a:xfrm>
            <a:prstGeom prst="rect">
              <a:avLst/>
            </a:prstGeom>
          </p:spPr>
        </p:pic>
      </p:grpSp>
      <p:sp>
        <p:nvSpPr>
          <p:cNvPr id="5" name="object 5"/>
          <p:cNvSpPr txBox="1">
            <a:spLocks noGrp="1"/>
          </p:cNvSpPr>
          <p:nvPr>
            <p:ph type="title"/>
          </p:nvPr>
        </p:nvSpPr>
        <p:spPr>
          <a:xfrm>
            <a:off x="444500" y="268285"/>
            <a:ext cx="4865370" cy="558800"/>
          </a:xfrm>
          <a:prstGeom prst="rect">
            <a:avLst/>
          </a:prstGeom>
        </p:spPr>
        <p:txBody>
          <a:bodyPr vert="horz" wrap="square" lIns="0" tIns="12700" rIns="0" bIns="0" rtlCol="0">
            <a:spAutoFit/>
          </a:bodyPr>
          <a:lstStyle/>
          <a:p>
            <a:pPr marL="12700">
              <a:lnSpc>
                <a:spcPct val="100000"/>
              </a:lnSpc>
              <a:spcBef>
                <a:spcPts val="100"/>
              </a:spcBef>
              <a:tabLst>
                <a:tab pos="2759710" algn="l"/>
              </a:tabLst>
            </a:pPr>
            <a:r>
              <a:rPr spc="-80" dirty="0"/>
              <a:t>A</a:t>
            </a:r>
            <a:r>
              <a:rPr spc="-15" dirty="0"/>
              <a:t>CTI</a:t>
            </a:r>
            <a:r>
              <a:rPr spc="-95" dirty="0"/>
              <a:t>V</a:t>
            </a:r>
            <a:r>
              <a:rPr spc="20" dirty="0"/>
              <a:t>ITIE</a:t>
            </a:r>
            <a:r>
              <a:rPr spc="-240" dirty="0"/>
              <a:t>S</a:t>
            </a:r>
            <a:r>
              <a:rPr dirty="0"/>
              <a:t>	</a:t>
            </a:r>
            <a:r>
              <a:rPr spc="105" dirty="0"/>
              <a:t>(</a:t>
            </a:r>
            <a:r>
              <a:rPr spc="95" dirty="0"/>
              <a:t>C</a:t>
            </a:r>
            <a:r>
              <a:rPr spc="60" dirty="0"/>
              <a:t>ONT’</a:t>
            </a:r>
            <a:r>
              <a:rPr spc="-85" dirty="0"/>
              <a:t>D</a:t>
            </a:r>
            <a:r>
              <a:rPr spc="-45" dirty="0"/>
              <a:t>)</a:t>
            </a:r>
          </a:p>
        </p:txBody>
      </p:sp>
      <p:sp>
        <p:nvSpPr>
          <p:cNvPr id="7" name="object 7"/>
          <p:cNvSpPr txBox="1"/>
          <p:nvPr/>
        </p:nvSpPr>
        <p:spPr>
          <a:xfrm>
            <a:off x="8632422" y="7245608"/>
            <a:ext cx="993140" cy="384721"/>
          </a:xfrm>
          <a:prstGeom prst="rect">
            <a:avLst/>
          </a:prstGeom>
        </p:spPr>
        <p:txBody>
          <a:bodyPr vert="horz" wrap="square" lIns="0" tIns="0" rIns="0" bIns="0" rtlCol="0">
            <a:spAutoFit/>
          </a:bodyPr>
          <a:lstStyle/>
          <a:p>
            <a:pPr marL="12700">
              <a:lnSpc>
                <a:spcPts val="1530"/>
              </a:lnSpc>
            </a:pPr>
            <a:r>
              <a:rPr sz="1300" b="1" spc="-10" dirty="0">
                <a:solidFill>
                  <a:srgbClr val="414042"/>
                </a:solidFill>
                <a:latin typeface="Times New Roman"/>
                <a:cs typeface="Times New Roman"/>
              </a:rPr>
              <a:t>ACTIVITIES</a:t>
            </a:r>
            <a:endParaRPr lang="en-CA" sz="1300" b="1" spc="-10" dirty="0">
              <a:solidFill>
                <a:srgbClr val="414042"/>
              </a:solidFill>
              <a:latin typeface="Times New Roman"/>
              <a:cs typeface="Times New Roman"/>
            </a:endParaRPr>
          </a:p>
          <a:p>
            <a:pPr marL="12700" algn="r">
              <a:lnSpc>
                <a:spcPts val="1530"/>
              </a:lnSpc>
            </a:pPr>
            <a:r>
              <a:rPr lang="en-CA" sz="1300" b="1" spc="-10" dirty="0">
                <a:solidFill>
                  <a:srgbClr val="414042"/>
                </a:solidFill>
                <a:latin typeface="Times New Roman"/>
                <a:cs typeface="Times New Roman"/>
              </a:rPr>
              <a:t>9 of 12</a:t>
            </a:r>
            <a:endParaRPr sz="1300" dirty="0">
              <a:latin typeface="Times New Roman"/>
              <a:cs typeface="Times New Roman"/>
            </a:endParaRPr>
          </a:p>
        </p:txBody>
      </p:sp>
      <p:sp>
        <p:nvSpPr>
          <p:cNvPr id="6" name="object 6"/>
          <p:cNvSpPr txBox="1"/>
          <p:nvPr/>
        </p:nvSpPr>
        <p:spPr>
          <a:xfrm>
            <a:off x="1219200" y="2057400"/>
            <a:ext cx="7460615" cy="2859116"/>
          </a:xfrm>
          <a:prstGeom prst="rect">
            <a:avLst/>
          </a:prstGeom>
        </p:spPr>
        <p:txBody>
          <a:bodyPr vert="horz" wrap="square" lIns="0" tIns="0" rIns="0" bIns="0" rtlCol="0">
            <a:spAutoFit/>
          </a:bodyPr>
          <a:lstStyle/>
          <a:p>
            <a:pPr marL="241300" marR="5080" indent="-228600" algn="just">
              <a:lnSpc>
                <a:spcPct val="104200"/>
              </a:lnSpc>
              <a:buChar char="•"/>
              <a:tabLst>
                <a:tab pos="241300" algn="l"/>
              </a:tabLst>
            </a:pPr>
            <a:r>
              <a:rPr lang="en-CA" sz="2000" spc="10" dirty="0">
                <a:solidFill>
                  <a:srgbClr val="414042"/>
                </a:solidFill>
                <a:latin typeface="Roboto"/>
                <a:cs typeface="Roboto"/>
              </a:rPr>
              <a:t>Building and maintaining a Safe Community Website to let community members know that they are not alone when facing hate motivated activities and crimes, facilitating reporting, connecting them with public and community.</a:t>
            </a:r>
          </a:p>
          <a:p>
            <a:pPr marL="230188" marR="5080" algn="just">
              <a:lnSpc>
                <a:spcPct val="104200"/>
              </a:lnSpc>
              <a:tabLst>
                <a:tab pos="241300" algn="l"/>
              </a:tabLst>
            </a:pPr>
            <a:r>
              <a:rPr lang="en-CA" sz="2000" spc="10" dirty="0">
                <a:solidFill>
                  <a:srgbClr val="414042"/>
                </a:solidFill>
                <a:latin typeface="Roboto"/>
                <a:cs typeface="Roboto"/>
                <a:hlinkClick r:id="rId3"/>
              </a:rPr>
              <a:t>http://strongertogether.cccgt.org/</a:t>
            </a:r>
            <a:endParaRPr lang="en-CA" sz="2000" spc="10" dirty="0">
              <a:solidFill>
                <a:srgbClr val="414042"/>
              </a:solidFill>
              <a:latin typeface="Roboto"/>
              <a:cs typeface="Roboto"/>
            </a:endParaRPr>
          </a:p>
          <a:p>
            <a:pPr marL="12700" marR="5080" algn="just">
              <a:lnSpc>
                <a:spcPct val="104200"/>
              </a:lnSpc>
              <a:tabLst>
                <a:tab pos="241300" algn="l"/>
              </a:tabLst>
            </a:pPr>
            <a:endParaRPr lang="en-CA" sz="2000" spc="10" dirty="0">
              <a:solidFill>
                <a:srgbClr val="414042"/>
              </a:solidFill>
              <a:latin typeface="Roboto"/>
              <a:cs typeface="Roboto"/>
            </a:endParaRPr>
          </a:p>
          <a:p>
            <a:pPr marL="12700" marR="5080" algn="just">
              <a:lnSpc>
                <a:spcPct val="104200"/>
              </a:lnSpc>
              <a:tabLst>
                <a:tab pos="241300" algn="l"/>
              </a:tabLst>
            </a:pPr>
            <a:endParaRPr lang="en-CA" sz="2000" spc="10" dirty="0">
              <a:solidFill>
                <a:srgbClr val="414042"/>
              </a:solidFill>
              <a:latin typeface="Roboto"/>
              <a:cs typeface="Roboto"/>
            </a:endParaRPr>
          </a:p>
          <a:p>
            <a:pPr marL="241300" marR="5080" indent="-228600" algn="just">
              <a:lnSpc>
                <a:spcPct val="104200"/>
              </a:lnSpc>
              <a:buChar char="•"/>
              <a:tabLst>
                <a:tab pos="241300" algn="l"/>
              </a:tabLst>
            </a:pPr>
            <a:r>
              <a:rPr lang="en-CA" sz="2000" spc="10" dirty="0">
                <a:solidFill>
                  <a:srgbClr val="414042"/>
                </a:solidFill>
                <a:latin typeface="Roboto"/>
                <a:cs typeface="Roboto"/>
              </a:rPr>
              <a:t>Producing educational videos to be posted on the new project website, partnerships’ website, social media, and news media.</a:t>
            </a:r>
            <a:endParaRPr sz="2000" dirty="0">
              <a:latin typeface="Roboto"/>
              <a:cs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812</Words>
  <Application>Microsoft Macintosh PowerPoint</Application>
  <PresentationFormat>Custom</PresentationFormat>
  <Paragraphs>108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vt:lpstr>
      <vt:lpstr>Yu Gothic Light</vt:lpstr>
      <vt:lpstr>Arial</vt:lpstr>
      <vt:lpstr>Calibri</vt:lpstr>
      <vt:lpstr>Times New Roman</vt:lpstr>
      <vt:lpstr>Office Theme</vt:lpstr>
      <vt:lpstr>PowerPoint Presentation</vt:lpstr>
      <vt:lpstr>PROGRAM OVERVIEW</vt:lpstr>
      <vt:lpstr>PROGRAM OVERVIEW (CONT’D)</vt:lpstr>
      <vt:lpstr>OBJECTIVES OF PROJECT</vt:lpstr>
      <vt:lpstr>OBJECTIVES OF PROJECT (CONT’D)</vt:lpstr>
      <vt:lpstr>ACTIVITIES</vt:lpstr>
      <vt:lpstr>ACTIVITIES (CONT’D)</vt:lpstr>
      <vt:lpstr>ACTIVITIES (CONT’D)</vt:lpstr>
      <vt:lpstr>ACTIVITIES (CONT’D)</vt:lpstr>
      <vt:lpstr>ACTIVITIES (CONT’D)</vt:lpstr>
      <vt:lpstr>Asian Heritage Month Activities</vt:lpstr>
      <vt:lpstr>Asian Heritage Month Activities</vt:lpstr>
      <vt:lpstr>Asian Heritage Month Activities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 Qiao</cp:lastModifiedBy>
  <cp:revision>34</cp:revision>
  <cp:lastPrinted>2021-04-28T20:38:35Z</cp:lastPrinted>
  <dcterms:created xsi:type="dcterms:W3CDTF">2021-04-27T22:13:43Z</dcterms:created>
  <dcterms:modified xsi:type="dcterms:W3CDTF">2021-04-29T14:03:28Z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2021-04-27T00:00:00Z</vt:filetime>
  </property>
</Properties>
</file>